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78" r:id="rId2"/>
    <p:sldId id="257" r:id="rId3"/>
    <p:sldId id="277" r:id="rId4"/>
    <p:sldId id="284" r:id="rId5"/>
    <p:sldId id="285" r:id="rId6"/>
    <p:sldId id="287" r:id="rId7"/>
    <p:sldId id="288" r:id="rId8"/>
    <p:sldId id="289" r:id="rId9"/>
    <p:sldId id="290" r:id="rId10"/>
    <p:sldId id="276" r:id="rId11"/>
    <p:sldId id="279" r:id="rId12"/>
    <p:sldId id="281" r:id="rId13"/>
    <p:sldId id="260" r:id="rId14"/>
    <p:sldId id="259" r:id="rId15"/>
    <p:sldId id="291" r:id="rId16"/>
    <p:sldId id="292" r:id="rId17"/>
    <p:sldId id="294" r:id="rId18"/>
    <p:sldId id="297" r:id="rId19"/>
    <p:sldId id="298" r:id="rId20"/>
    <p:sldId id="299" r:id="rId21"/>
    <p:sldId id="275" r:id="rId22"/>
    <p:sldId id="305" r:id="rId23"/>
    <p:sldId id="262" r:id="rId24"/>
    <p:sldId id="263" r:id="rId25"/>
    <p:sldId id="307" r:id="rId26"/>
    <p:sldId id="264" r:id="rId27"/>
    <p:sldId id="268" r:id="rId28"/>
    <p:sldId id="282" r:id="rId29"/>
    <p:sldId id="308" r:id="rId30"/>
    <p:sldId id="311" r:id="rId31"/>
    <p:sldId id="309" r:id="rId32"/>
    <p:sldId id="312" r:id="rId33"/>
    <p:sldId id="283" r:id="rId34"/>
    <p:sldId id="2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75" d="100"/>
          <a:sy n="75" d="100"/>
        </p:scale>
        <p:origin x="-869"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09-01-2025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09/01/2025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09/01/2025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09/01/2025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09/01/2025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09/01/2025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09/01/2025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09/01/2025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09/01/2025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ranavganesh62/Patient-Case-Similarit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researchpublish.com/upload/book/Patient%20Case%20Similarity-8606.pdf" TargetMode="External"/><Relationship Id="rId13" Type="http://schemas.openxmlformats.org/officeDocument/2006/relationships/hyperlink" Target="https://www.doi.org/10.56726/IRJMETS48246" TargetMode="External"/><Relationship Id="rId3" Type="http://schemas.openxmlformats.org/officeDocument/2006/relationships/hyperlink" Target="https://www.frontiersin.org/journals/physiology/articles/10.3389/fphys.2016.00561/full" TargetMode="External"/><Relationship Id="rId7" Type="http://schemas.openxmlformats.org/officeDocument/2006/relationships/hyperlink" Target="https://arxiv.org/pdf/1902.03376" TargetMode="External"/><Relationship Id="rId12" Type="http://schemas.openxmlformats.org/officeDocument/2006/relationships/hyperlink" Target="https://www.sciencedirect.com/science/article/pii/S0169260722004151" TargetMode="External"/><Relationship Id="rId2" Type="http://schemas.openxmlformats.org/officeDocument/2006/relationships/hyperlink" Target="https://www.sciencedirect.com/science/article/pii/S1532046408000440" TargetMode="External"/><Relationship Id="rId1" Type="http://schemas.openxmlformats.org/officeDocument/2006/relationships/slideLayout" Target="../slideLayouts/slideLayout2.xml"/><Relationship Id="rId6" Type="http://schemas.openxmlformats.org/officeDocument/2006/relationships/hyperlink" Target="https://doi.org/10.1186/s12938-019-0718-2" TargetMode="External"/><Relationship Id="rId11" Type="http://schemas.openxmlformats.org/officeDocument/2006/relationships/hyperlink" Target="https://doi.org/10.3390/jpm12050768" TargetMode="External"/><Relationship Id="rId5" Type="http://schemas.openxmlformats.org/officeDocument/2006/relationships/hyperlink" Target="https://doi.org/10.1016/j.ijmedinf.2019.104073" TargetMode="External"/><Relationship Id="rId10" Type="http://schemas.openxmlformats.org/officeDocument/2006/relationships/hyperlink" Target="https://bmcmedinformdecismak.biomedcentral.com/articles/10.1186/s12911-021-01566-y" TargetMode="External"/><Relationship Id="rId4" Type="http://schemas.openxmlformats.org/officeDocument/2006/relationships/hyperlink" Target="https://doi.org/10.1016/j.jbi.2018.06.001" TargetMode="External"/><Relationship Id="rId9" Type="http://schemas.openxmlformats.org/officeDocument/2006/relationships/hyperlink" Target="https://arxiv.org/pdf/2012.01976"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GB" dirty="0">
                <a:solidFill>
                  <a:schemeClr val="tx1"/>
                </a:solidFill>
                <a:latin typeface="Cambria" panose="02040503050406030204" pitchFamily="18" charset="0"/>
                <a:ea typeface="Cambria" panose="02040503050406030204" pitchFamily="18" charset="0"/>
              </a:rPr>
              <a:t>PATIENT CASE SIMILARITY</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CAI-G24</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1980342247"/>
              </p:ext>
            </p:extLst>
          </p:nvPr>
        </p:nvGraphicFramePr>
        <p:xfrm>
          <a:off x="553347" y="2721840"/>
          <a:ext cx="5418675" cy="2194620"/>
        </p:xfrm>
        <a:graphic>
          <a:graphicData uri="http://schemas.openxmlformats.org/drawingml/2006/table">
            <a:tbl>
              <a:tblPr firstRow="1" bandRow="1">
                <a:noFill/>
              </a:tblPr>
              <a:tblGrid>
                <a:gridCol w="2085000">
                  <a:extLst>
                    <a:ext uri="{9D8B030D-6E8A-4147-A177-3AD203B41FA5}">
                      <a16:colId xmlns="" xmlns:a16="http://schemas.microsoft.com/office/drawing/2014/main" val="20000"/>
                    </a:ext>
                  </a:extLst>
                </a:gridCol>
                <a:gridCol w="3333675">
                  <a:extLst>
                    <a:ext uri="{9D8B030D-6E8A-4147-A177-3AD203B41FA5}">
                      <a16:colId xmlns=""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latin typeface="Cambria" pitchFamily="18" charset="0"/>
                          <a:ea typeface="Cambria" pitchFamily="18" charset="0"/>
                        </a:rPr>
                        <a:t>Roll Number</a:t>
                      </a:r>
                      <a:endParaRPr sz="1800" b="1" u="none" strike="noStrike" cap="none" dirty="0">
                        <a:solidFill>
                          <a:srgbClr val="17365D"/>
                        </a:solidFill>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latin typeface="Cambria" pitchFamily="18" charset="0"/>
                          <a:ea typeface="Cambria" pitchFamily="18" charset="0"/>
                        </a:rPr>
                        <a:t>Student Name</a:t>
                      </a:r>
                      <a:endParaRPr sz="1800" b="1" u="none" strike="noStrike" cap="none" dirty="0">
                        <a:solidFill>
                          <a:srgbClr val="17365D"/>
                        </a:solidFill>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0"/>
                  </a:ext>
                </a:extLst>
              </a:tr>
              <a:tr h="306243">
                <a:tc>
                  <a:txBody>
                    <a:bodyPr/>
                    <a:lstStyle/>
                    <a:p>
                      <a:pPr marL="0" marR="0" lvl="0" indent="0" algn="ctr" rtl="0">
                        <a:spcBef>
                          <a:spcPts val="0"/>
                        </a:spcBef>
                        <a:spcAft>
                          <a:spcPts val="0"/>
                        </a:spcAft>
                        <a:buFont typeface="+mj-lt"/>
                        <a:buNone/>
                      </a:pPr>
                      <a:r>
                        <a:rPr lang="en-IN" sz="1800" u="none" strike="noStrike" cap="none" dirty="0">
                          <a:latin typeface="Cambria" pitchFamily="18" charset="0"/>
                          <a:ea typeface="Cambria" pitchFamily="18" charset="0"/>
                        </a:rPr>
                        <a:t>20211CAI0062</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u="none" strike="noStrike" cap="none" dirty="0" err="1">
                          <a:latin typeface="Cambria" pitchFamily="18" charset="0"/>
                          <a:ea typeface="Cambria" pitchFamily="18" charset="0"/>
                        </a:rPr>
                        <a:t>Pranav</a:t>
                      </a:r>
                      <a:r>
                        <a:rPr lang="en-IN" sz="1800" u="none" strike="noStrike" cap="none" dirty="0">
                          <a:latin typeface="Cambria" pitchFamily="18" charset="0"/>
                          <a:ea typeface="Cambria" pitchFamily="18" charset="0"/>
                        </a:rPr>
                        <a:t> Ganesh</a:t>
                      </a:r>
                      <a:endParaRPr sz="1800" u="none" strike="noStrike" cap="none" dirty="0">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1"/>
                  </a:ext>
                </a:extLst>
              </a:tr>
              <a:tr h="306243">
                <a:tc>
                  <a:txBody>
                    <a:bodyPr/>
                    <a:lstStyle/>
                    <a:p>
                      <a:pPr marL="0" marR="0" lvl="0" indent="0" algn="ctr" rtl="0">
                        <a:spcBef>
                          <a:spcPts val="0"/>
                        </a:spcBef>
                        <a:spcAft>
                          <a:spcPts val="0"/>
                        </a:spcAft>
                        <a:buNone/>
                      </a:pPr>
                      <a:r>
                        <a:rPr lang="en-IN" sz="1800" u="none" strike="noStrike" cap="none" dirty="0">
                          <a:latin typeface="Cambria" pitchFamily="18" charset="0"/>
                          <a:ea typeface="Cambria" pitchFamily="18" charset="0"/>
                        </a:rPr>
                        <a:t>20211CAI0063</a:t>
                      </a:r>
                      <a:endParaRPr sz="1800" u="none" strike="noStrike" cap="none" dirty="0">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u="none" strike="noStrike" cap="none" dirty="0" err="1">
                          <a:latin typeface="Cambria" pitchFamily="18" charset="0"/>
                          <a:ea typeface="Cambria" pitchFamily="18" charset="0"/>
                        </a:rPr>
                        <a:t>Prerna</a:t>
                      </a:r>
                      <a:r>
                        <a:rPr lang="en-IN" sz="1800" u="none" strike="noStrike" cap="none" dirty="0">
                          <a:latin typeface="Cambria" pitchFamily="18" charset="0"/>
                          <a:ea typeface="Cambria" pitchFamily="18" charset="0"/>
                        </a:rPr>
                        <a:t> </a:t>
                      </a:r>
                      <a:r>
                        <a:rPr lang="en-IN" sz="1800" u="none" strike="noStrike" cap="none" dirty="0" err="1">
                          <a:latin typeface="Cambria" pitchFamily="18" charset="0"/>
                          <a:ea typeface="Cambria" pitchFamily="18" charset="0"/>
                        </a:rPr>
                        <a:t>Kakade</a:t>
                      </a:r>
                      <a:endParaRPr sz="1800" u="none" strike="noStrike" cap="none" dirty="0">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2"/>
                  </a:ext>
                </a:extLst>
              </a:tr>
              <a:tr h="306243">
                <a:tc>
                  <a:txBody>
                    <a:bodyPr/>
                    <a:lstStyle/>
                    <a:p>
                      <a:pPr marL="0" marR="0" lvl="0" indent="0" algn="ctr" rtl="0">
                        <a:spcBef>
                          <a:spcPts val="0"/>
                        </a:spcBef>
                        <a:spcAft>
                          <a:spcPts val="0"/>
                        </a:spcAft>
                        <a:buNone/>
                      </a:pPr>
                      <a:r>
                        <a:rPr lang="en-IN" sz="1800" u="none" strike="noStrike" cap="none" dirty="0">
                          <a:latin typeface="Cambria" pitchFamily="18" charset="0"/>
                          <a:ea typeface="Cambria" pitchFamily="18" charset="0"/>
                        </a:rPr>
                        <a:t>20211CAI0069</a:t>
                      </a:r>
                      <a:endParaRPr sz="1800" u="none" strike="noStrike" cap="none" dirty="0">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u="none" strike="noStrike" cap="none" dirty="0" err="1">
                          <a:latin typeface="Cambria" pitchFamily="18" charset="0"/>
                          <a:ea typeface="Cambria" pitchFamily="18" charset="0"/>
                        </a:rPr>
                        <a:t>Bhuvana</a:t>
                      </a:r>
                      <a:r>
                        <a:rPr lang="en-IN" sz="1800" u="none" strike="noStrike" cap="none" dirty="0">
                          <a:latin typeface="Cambria" pitchFamily="18" charset="0"/>
                          <a:ea typeface="Cambria" pitchFamily="18" charset="0"/>
                        </a:rPr>
                        <a:t> V</a:t>
                      </a:r>
                      <a:endParaRPr sz="1800" u="none" strike="noStrike" cap="none" dirty="0">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3"/>
                  </a:ext>
                </a:extLst>
              </a:tr>
              <a:tr h="306243">
                <a:tc>
                  <a:txBody>
                    <a:bodyPr/>
                    <a:lstStyle/>
                    <a:p>
                      <a:pPr marL="0" marR="0" lvl="0" indent="0" algn="ctr" rtl="0">
                        <a:spcBef>
                          <a:spcPts val="0"/>
                        </a:spcBef>
                        <a:spcAft>
                          <a:spcPts val="0"/>
                        </a:spcAft>
                        <a:buNone/>
                      </a:pPr>
                      <a:r>
                        <a:rPr lang="en-IN" sz="1800" u="none" strike="noStrike" cap="none" dirty="0">
                          <a:latin typeface="Cambria" pitchFamily="18" charset="0"/>
                          <a:ea typeface="Cambria" pitchFamily="18" charset="0"/>
                        </a:rPr>
                        <a:t>20211CAI0085</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800" u="none" strike="noStrike" cap="none" dirty="0" err="1">
                          <a:latin typeface="Cambria" pitchFamily="18" charset="0"/>
                          <a:ea typeface="Cambria" pitchFamily="18" charset="0"/>
                        </a:rPr>
                        <a:t>Nida</a:t>
                      </a:r>
                      <a:r>
                        <a:rPr lang="en-IN" sz="1800" u="none" strike="noStrike" cap="none" dirty="0">
                          <a:latin typeface="Cambria" pitchFamily="18" charset="0"/>
                          <a:ea typeface="Cambria" pitchFamily="18" charset="0"/>
                        </a:rPr>
                        <a:t> </a:t>
                      </a:r>
                      <a:r>
                        <a:rPr lang="en-IN" sz="1800" u="none" strike="noStrike" cap="none" dirty="0" err="1">
                          <a:latin typeface="Cambria" pitchFamily="18" charset="0"/>
                          <a:ea typeface="Cambria" pitchFamily="18" charset="0"/>
                        </a:rPr>
                        <a:t>Aiyman</a:t>
                      </a:r>
                      <a:endParaRPr sz="1800" u="none" strike="noStrike" cap="none" dirty="0">
                        <a:latin typeface="Cambria" pitchFamily="18" charset="0"/>
                        <a:ea typeface="Cambria" pitchFamily="18" charset="0"/>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i="0" u="none" strike="noStrike" cap="none" dirty="0" err="1">
                <a:solidFill>
                  <a:srgbClr val="17365D"/>
                </a:solidFill>
                <a:latin typeface="Cambria" panose="02040503050406030204" pitchFamily="18" charset="0"/>
                <a:ea typeface="Cambria" panose="02040503050406030204" pitchFamily="18" charset="0"/>
                <a:cs typeface="Verdana"/>
                <a:sym typeface="Verdana"/>
              </a:rPr>
              <a:t>Dr.</a:t>
            </a:r>
            <a:r>
              <a:rPr lang="en-GB" sz="1700" b="1" dirty="0">
                <a:solidFill>
                  <a:srgbClr val="17365D"/>
                </a:solidFill>
                <a:latin typeface="Cambria" panose="02040503050406030204" pitchFamily="18" charset="0"/>
                <a:ea typeface="Cambria" panose="02040503050406030204" pitchFamily="18" charset="0"/>
                <a:cs typeface="Verdana"/>
                <a:sym typeface="Verdana"/>
              </a:rPr>
              <a:t> </a:t>
            </a:r>
            <a:r>
              <a:rPr lang="en-GB" sz="1700" b="1" dirty="0" err="1">
                <a:solidFill>
                  <a:srgbClr val="17365D"/>
                </a:solidFill>
                <a:latin typeface="Cambria" panose="02040503050406030204" pitchFamily="18" charset="0"/>
                <a:ea typeface="Cambria" panose="02040503050406030204" pitchFamily="18" charset="0"/>
                <a:cs typeface="Verdana"/>
                <a:sym typeface="Verdana"/>
              </a:rPr>
              <a:t>Mohammadi</a:t>
            </a:r>
            <a:r>
              <a:rPr lang="en-GB" sz="1700" b="1" dirty="0">
                <a:solidFill>
                  <a:srgbClr val="17365D"/>
                </a:solidFill>
                <a:latin typeface="Cambria" panose="02040503050406030204" pitchFamily="18" charset="0"/>
                <a:ea typeface="Cambria" panose="02040503050406030204" pitchFamily="18" charset="0"/>
                <a:cs typeface="Verdana"/>
                <a:sym typeface="Verdana"/>
              </a:rPr>
              <a:t> </a:t>
            </a:r>
            <a:r>
              <a:rPr lang="en-GB" sz="1700" b="1" dirty="0" err="1">
                <a:solidFill>
                  <a:srgbClr val="17365D"/>
                </a:solidFill>
                <a:latin typeface="Cambria" panose="02040503050406030204" pitchFamily="18" charset="0"/>
                <a:ea typeface="Cambria" panose="02040503050406030204" pitchFamily="18" charset="0"/>
                <a:cs typeface="Verdana"/>
                <a:sym typeface="Verdana"/>
              </a:rPr>
              <a:t>Akheela</a:t>
            </a:r>
            <a:r>
              <a:rPr lang="en-GB" sz="1700" b="1" dirty="0">
                <a:solidFill>
                  <a:srgbClr val="17365D"/>
                </a:solidFill>
                <a:latin typeface="Cambria" panose="02040503050406030204" pitchFamily="18" charset="0"/>
                <a:ea typeface="Cambria" panose="02040503050406030204" pitchFamily="18" charset="0"/>
                <a:cs typeface="Verdana"/>
                <a:sym typeface="Verdana"/>
              </a:rPr>
              <a:t> </a:t>
            </a:r>
            <a:r>
              <a:rPr lang="en-GB" sz="1700" b="1" dirty="0" err="1">
                <a:solidFill>
                  <a:srgbClr val="17365D"/>
                </a:solidFill>
                <a:latin typeface="Cambria" panose="02040503050406030204" pitchFamily="18" charset="0"/>
                <a:ea typeface="Cambria" panose="02040503050406030204" pitchFamily="18" charset="0"/>
                <a:cs typeface="Verdana"/>
                <a:sym typeface="Verdana"/>
              </a:rPr>
              <a:t>Khanum</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Professor </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a:buNone/>
            </a:pPr>
            <a:r>
              <a:rPr lang="en-US"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Final Review</a:t>
            </a: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B.Tech</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a:t>
            </a:r>
            <a:r>
              <a:rPr lang="en-US" sz="2000" b="1" dirty="0">
                <a:solidFill>
                  <a:schemeClr val="tx1"/>
                </a:solidFill>
                <a:latin typeface="Cambria" panose="02040503050406030204" pitchFamily="18" charset="0"/>
                <a:ea typeface="Cambria" panose="02040503050406030204" pitchFamily="18" charset="0"/>
                <a:cs typeface="Verdana"/>
                <a:sym typeface="Verdana"/>
              </a:rPr>
              <a:t>Dr. </a:t>
            </a:r>
            <a:r>
              <a:rPr lang="en-US" sz="2000" b="1" dirty="0" err="1">
                <a:solidFill>
                  <a:schemeClr val="tx1"/>
                </a:solidFill>
                <a:latin typeface="Cambria" panose="02040503050406030204" pitchFamily="18" charset="0"/>
                <a:ea typeface="Cambria" panose="02040503050406030204" pitchFamily="18" charset="0"/>
                <a:cs typeface="Verdana"/>
                <a:sym typeface="Verdana"/>
              </a:rPr>
              <a:t>Zafar</a:t>
            </a:r>
            <a:r>
              <a:rPr lang="en-US" sz="2000" b="1" dirty="0">
                <a:solidFill>
                  <a:schemeClr val="tx1"/>
                </a:solidFill>
                <a:latin typeface="Cambria" panose="02040503050406030204" pitchFamily="18" charset="0"/>
                <a:ea typeface="Cambria" panose="02040503050406030204" pitchFamily="18" charset="0"/>
                <a:cs typeface="Verdana"/>
                <a:sym typeface="Verdana"/>
              </a:rPr>
              <a:t> Ali Khan</a:t>
            </a:r>
            <a:endParaRPr lang="en-US" sz="2000" b="1" dirty="0">
              <a:solidFill>
                <a:schemeClr val="accent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a:t>
            </a:r>
            <a:r>
              <a:rPr lang="en-US" sz="2000" b="1" i="0" u="none" strike="noStrike" cap="none" dirty="0" err="1">
                <a:solidFill>
                  <a:schemeClr val="tx1"/>
                </a:solidFill>
                <a:latin typeface="Cambria" panose="02040503050406030204" pitchFamily="18" charset="0"/>
                <a:ea typeface="Cambria" panose="02040503050406030204" pitchFamily="18" charset="0"/>
                <a:cs typeface="Verdana"/>
                <a:sym typeface="Verdana"/>
              </a:rPr>
              <a:t>Afroz</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 Pasha</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Tree>
    <p:extLst>
      <p:ext uri="{BB962C8B-B14F-4D97-AF65-F5344CB8AC3E}">
        <p14:creationId xmlns:p14="http://schemas.microsoft.com/office/powerpoint/2010/main" val="3917780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591458-3602-B88D-69F2-536F2B2C1F17}"/>
              </a:ext>
            </a:extLst>
          </p:cNvPr>
          <p:cNvSpPr>
            <a:spLocks noGrp="1"/>
          </p:cNvSpPr>
          <p:nvPr>
            <p:ph type="title"/>
          </p:nvPr>
        </p:nvSpPr>
        <p:spPr/>
        <p:txBody>
          <a:bodyPr/>
          <a:lstStyle/>
          <a:p>
            <a:r>
              <a:rPr lang="en-US" dirty="0">
                <a:latin typeface="Cambria" pitchFamily="18" charset="0"/>
                <a:ea typeface="Cambria" pitchFamily="18" charset="0"/>
              </a:rPr>
              <a:t>Existing method Drawback</a:t>
            </a:r>
            <a:endParaRPr lang="en-IN" dirty="0">
              <a:latin typeface="Cambria" pitchFamily="18" charset="0"/>
              <a:ea typeface="Cambria" pitchFamily="18" charset="0"/>
            </a:endParaRPr>
          </a:p>
        </p:txBody>
      </p:sp>
      <p:sp>
        <p:nvSpPr>
          <p:cNvPr id="3" name="Content Placeholder 2">
            <a:extLst>
              <a:ext uri="{FF2B5EF4-FFF2-40B4-BE49-F238E27FC236}">
                <a16:creationId xmlns="" xmlns:a16="http://schemas.microsoft.com/office/drawing/2014/main" id="{6B8BBEEA-9AE3-9AD1-DBF4-A2CC98EF1B9B}"/>
              </a:ext>
            </a:extLst>
          </p:cNvPr>
          <p:cNvSpPr>
            <a:spLocks noGrp="1"/>
          </p:cNvSpPr>
          <p:nvPr>
            <p:ph idx="1"/>
          </p:nvPr>
        </p:nvSpPr>
        <p:spPr>
          <a:xfrm>
            <a:off x="812800" y="1203649"/>
            <a:ext cx="10668000" cy="4892349"/>
          </a:xfrm>
        </p:spPr>
        <p:txBody>
          <a:bodyPr>
            <a:normAutofit/>
          </a:bodyPr>
          <a:lstStyle/>
          <a:p>
            <a:pPr marL="0" indent="0" algn="just">
              <a:buNone/>
            </a:pPr>
            <a:r>
              <a:rPr lang="en-US" sz="1800" dirty="0" err="1">
                <a:latin typeface="Cambria" pitchFamily="18" charset="0"/>
                <a:ea typeface="Cambria" pitchFamily="18" charset="0"/>
              </a:rPr>
              <a:t>i</a:t>
            </a:r>
            <a:r>
              <a:rPr lang="en-US" sz="1800" dirty="0">
                <a:latin typeface="Cambria" pitchFamily="18" charset="0"/>
                <a:ea typeface="Cambria" pitchFamily="18" charset="0"/>
              </a:rPr>
              <a:t>. Use abstracted patient-specific features to assist an information-theoretic measurement to assess similarity between medical cases – 2008:-</a:t>
            </a:r>
          </a:p>
          <a:p>
            <a:pPr marL="0" indent="0" algn="just">
              <a:buNone/>
            </a:pPr>
            <a:r>
              <a:rPr lang="en-US" sz="1800" dirty="0">
                <a:latin typeface="Cambria" pitchFamily="18" charset="0"/>
                <a:ea typeface="Cambria" pitchFamily="18" charset="0"/>
              </a:rPr>
              <a:t>     The study only looks at four types of features and doesn't consider the context when weighing them. Future research should look at how adding more features and context can improve similarity measures</a:t>
            </a:r>
          </a:p>
          <a:p>
            <a:pPr marL="0" indent="0" algn="just">
              <a:buNone/>
            </a:pPr>
            <a:r>
              <a:rPr lang="en-US" sz="1800" dirty="0">
                <a:latin typeface="Cambria" pitchFamily="18" charset="0"/>
                <a:ea typeface="Cambria" pitchFamily="18" charset="0"/>
              </a:rPr>
              <a:t>ii. Patient Similarity: Emerging Concepts in Systems and Precision Medicine – 2016:-</a:t>
            </a:r>
          </a:p>
          <a:p>
            <a:pPr marL="0" indent="0" algn="just">
              <a:buNone/>
            </a:pPr>
            <a:r>
              <a:rPr lang="en-US" sz="1800" dirty="0">
                <a:latin typeface="Cambria" pitchFamily="18" charset="0"/>
                <a:ea typeface="Cambria" pitchFamily="18" charset="0"/>
              </a:rPr>
              <a:t>     Complexity of algorithms – many of the proposed algorithms are not yet optimized for real-world clinical use due to their complexity and reliance on high-end computing infrastructure.</a:t>
            </a:r>
          </a:p>
          <a:p>
            <a:pPr marL="0" indent="0" algn="just">
              <a:buNone/>
            </a:pPr>
            <a:r>
              <a:rPr lang="en-US" sz="1800" dirty="0">
                <a:latin typeface="Cambria" pitchFamily="18" charset="0"/>
                <a:ea typeface="Cambria" pitchFamily="18" charset="0"/>
              </a:rPr>
              <a:t>iii. Patient similarity for precision medicine: A systematic review – 2018:-</a:t>
            </a:r>
          </a:p>
          <a:p>
            <a:pPr marL="0" indent="0" algn="just">
              <a:buNone/>
            </a:pPr>
            <a:r>
              <a:rPr lang="en-US" sz="1800" dirty="0">
                <a:latin typeface="Cambria" pitchFamily="18" charset="0"/>
                <a:ea typeface="Cambria" pitchFamily="18" charset="0"/>
              </a:rPr>
              <a:t>        Lack of Deep Learning Exploration -  The paper talks very little about deep learning, which is now important for analyzing complex medical data and finding patient similarities. This might be a missed chance to use better methods.</a:t>
            </a:r>
          </a:p>
          <a:p>
            <a:pPr marL="0" indent="0" algn="just">
              <a:buNone/>
            </a:pPr>
            <a:r>
              <a:rPr lang="en-US" sz="1800" dirty="0">
                <a:latin typeface="Cambria" pitchFamily="18" charset="0"/>
                <a:ea typeface="Cambria" pitchFamily="18" charset="0"/>
              </a:rPr>
              <a:t>iv. A patient-similarity-based model for diagnostic prediction – 2019:-</a:t>
            </a:r>
          </a:p>
          <a:p>
            <a:pPr marL="0" indent="0" algn="just">
              <a:buNone/>
            </a:pPr>
            <a:r>
              <a:rPr lang="en-US" sz="1800" dirty="0">
                <a:latin typeface="Cambria" pitchFamily="18" charset="0"/>
                <a:ea typeface="Cambria" pitchFamily="18" charset="0"/>
              </a:rPr>
              <a:t>     Low Success Percentage - The model's success percentage (the percentage of patients for whom diagnoses were correctly predicted) is low (19%).</a:t>
            </a:r>
          </a:p>
          <a:p>
            <a:pPr marL="0" indent="0" algn="just">
              <a:buNone/>
            </a:pPr>
            <a:endParaRPr lang="en-IN" sz="2600" dirty="0">
              <a:latin typeface="Cambria" pitchFamily="18" charset="0"/>
              <a:ea typeface="Cambria" pitchFamily="18" charset="0"/>
            </a:endParaRPr>
          </a:p>
        </p:txBody>
      </p:sp>
    </p:spTree>
    <p:extLst>
      <p:ext uri="{BB962C8B-B14F-4D97-AF65-F5344CB8AC3E}">
        <p14:creationId xmlns:p14="http://schemas.microsoft.com/office/powerpoint/2010/main" val="1637666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9578" y="1259633"/>
            <a:ext cx="10668000" cy="4827976"/>
          </a:xfrm>
        </p:spPr>
        <p:txBody>
          <a:bodyPr>
            <a:normAutofit/>
          </a:bodyPr>
          <a:lstStyle/>
          <a:p>
            <a:pPr marL="0" indent="0" algn="just">
              <a:buNone/>
            </a:pPr>
            <a:r>
              <a:rPr lang="en-US" sz="1800" dirty="0">
                <a:latin typeface="Cambria" pitchFamily="18" charset="0"/>
                <a:ea typeface="Cambria" pitchFamily="18" charset="0"/>
              </a:rPr>
              <a:t>v. Measurement and application of patient similarity in personalized predictive, modeling based on electronic medical records – 2019 :-</a:t>
            </a:r>
          </a:p>
          <a:p>
            <a:pPr marL="0" indent="0" algn="just">
              <a:buNone/>
            </a:pPr>
            <a:r>
              <a:rPr lang="en-US" sz="1800" dirty="0">
                <a:latin typeface="Cambria" pitchFamily="18" charset="0"/>
                <a:ea typeface="Cambria" pitchFamily="18" charset="0"/>
              </a:rPr>
              <a:t>      The models didn’t include specific exclusion criteria when choosing patients for the study. This could affect the accuracy of the predictions because not all patients may be equally relevant for the predictive task</a:t>
            </a:r>
          </a:p>
          <a:p>
            <a:pPr marL="0" indent="0" algn="just">
              <a:buNone/>
            </a:pPr>
            <a:r>
              <a:rPr lang="en-US" sz="1800" dirty="0">
                <a:latin typeface="Cambria" pitchFamily="18" charset="0"/>
                <a:ea typeface="Cambria" pitchFamily="18" charset="0"/>
              </a:rPr>
              <a:t>vi. Measuring Patient Similarities via a Deep Architecture with Medical Concept Embedding – 2019:</a:t>
            </a:r>
          </a:p>
          <a:p>
            <a:pPr marL="0" indent="0" algn="just">
              <a:buNone/>
            </a:pPr>
            <a:r>
              <a:rPr lang="en-US" sz="1800" dirty="0">
                <a:latin typeface="Cambria" pitchFamily="18" charset="0"/>
                <a:ea typeface="Cambria" pitchFamily="18" charset="0"/>
              </a:rPr>
              <a:t>      Electronic Health Records are complex, and patient records contain sparse and high-dimensional data.</a:t>
            </a:r>
          </a:p>
          <a:p>
            <a:pPr marL="0" indent="0" algn="just">
              <a:buNone/>
            </a:pPr>
            <a:r>
              <a:rPr lang="en-US" sz="1800" dirty="0">
                <a:latin typeface="Cambria" pitchFamily="18" charset="0"/>
                <a:ea typeface="Cambria" pitchFamily="18" charset="0"/>
              </a:rPr>
              <a:t>vii. Patient-Case Similarity – 2020:</a:t>
            </a:r>
          </a:p>
          <a:p>
            <a:pPr marL="0" indent="0" algn="just">
              <a:buNone/>
            </a:pPr>
            <a:r>
              <a:rPr lang="en-US" sz="1800" dirty="0">
                <a:latin typeface="Cambria" pitchFamily="18" charset="0"/>
                <a:ea typeface="Cambria" pitchFamily="18" charset="0"/>
              </a:rPr>
              <a:t>       The use of machine learning models leads to over fitting, where the model performs well on training data but fails to generalize new or unseen data. </a:t>
            </a:r>
          </a:p>
          <a:p>
            <a:pPr marL="0" indent="0" algn="just">
              <a:buNone/>
            </a:pPr>
            <a:r>
              <a:rPr lang="en-US" sz="1800" dirty="0">
                <a:latin typeface="Cambria" pitchFamily="18" charset="0"/>
                <a:ea typeface="Cambria" pitchFamily="18" charset="0"/>
              </a:rPr>
              <a:t>viii. Patient similarity: methods and applications – 2020</a:t>
            </a:r>
          </a:p>
          <a:p>
            <a:pPr marL="0" indent="0" algn="just">
              <a:buNone/>
            </a:pPr>
            <a:r>
              <a:rPr lang="en-US" sz="1800" dirty="0">
                <a:latin typeface="Cambria" pitchFamily="18" charset="0"/>
                <a:ea typeface="Cambria" pitchFamily="18" charset="0"/>
              </a:rPr>
              <a:t>        During data transformation and integration, particularly in early integration strategies, there is a risk of losing valuable patient information.</a:t>
            </a:r>
          </a:p>
          <a:p>
            <a:pPr marL="0" indent="0">
              <a:buNone/>
            </a:pPr>
            <a:endParaRPr lang="en-IN" dirty="0"/>
          </a:p>
        </p:txBody>
      </p:sp>
    </p:spTree>
    <p:extLst>
      <p:ext uri="{BB962C8B-B14F-4D97-AF65-F5344CB8AC3E}">
        <p14:creationId xmlns:p14="http://schemas.microsoft.com/office/powerpoint/2010/main" val="1859795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sz="1800" dirty="0">
                <a:latin typeface="Cambria" pitchFamily="18" charset="0"/>
                <a:ea typeface="Cambria" pitchFamily="18" charset="0"/>
              </a:rPr>
              <a:t>ix. Patient Similarity Analytics for Explainable Clinical Risk Prediction – 2021</a:t>
            </a:r>
          </a:p>
          <a:p>
            <a:pPr marL="0" indent="0" algn="just">
              <a:buNone/>
            </a:pPr>
            <a:r>
              <a:rPr lang="en-US" sz="1800" dirty="0">
                <a:latin typeface="Cambria" pitchFamily="18" charset="0"/>
                <a:ea typeface="Cambria" pitchFamily="18" charset="0"/>
              </a:rPr>
              <a:t>The model doesn't include important factors like gender, race, diet, and lifestyle, which are linked to complications of diabetes, hypertension, and high cholesterol. Missing this data makes the model less complete.</a:t>
            </a:r>
          </a:p>
          <a:p>
            <a:pPr marL="0" indent="0" algn="just">
              <a:buNone/>
            </a:pPr>
            <a:r>
              <a:rPr lang="en-US" sz="1800" dirty="0">
                <a:latin typeface="Cambria" pitchFamily="18" charset="0"/>
                <a:ea typeface="Cambria" pitchFamily="18" charset="0"/>
              </a:rPr>
              <a:t>x. A Novel Patient Similarity Network (PSN) Framework Based on Multi-Model Deep Learning for Precision Medicine – 2022</a:t>
            </a:r>
          </a:p>
          <a:p>
            <a:pPr marL="0" indent="0" algn="just">
              <a:buNone/>
            </a:pPr>
            <a:r>
              <a:rPr lang="en-US" sz="1800" dirty="0">
                <a:latin typeface="Cambria" pitchFamily="18" charset="0"/>
                <a:ea typeface="Cambria" pitchFamily="18" charset="0"/>
              </a:rPr>
              <a:t>     Data Heterogeneity and Dimensionality - A Novel Patient Similarity Network (PSN) Framework Based on Multi-Model Deep Learning for Precision Medicine – 2022</a:t>
            </a:r>
          </a:p>
          <a:p>
            <a:pPr marL="0" indent="0" algn="just">
              <a:buNone/>
            </a:pPr>
            <a:r>
              <a:rPr lang="en-US" sz="1800" dirty="0">
                <a:latin typeface="Cambria" pitchFamily="18" charset="0"/>
                <a:ea typeface="Cambria" pitchFamily="18" charset="0"/>
              </a:rPr>
              <a:t>The mix of different types of clinical data, both structured and unstructured, makes it hard to create accurate models. Handling this complex data that can cause information to be lost during processes like auto encoders, which reduce the data's size. Using auto encoders for this can lead to a loss in accuracy.</a:t>
            </a:r>
          </a:p>
          <a:p>
            <a:pPr marL="0" indent="0" algn="just">
              <a:buNone/>
            </a:pPr>
            <a:r>
              <a:rPr lang="en-US" sz="1800" dirty="0">
                <a:latin typeface="Cambria" pitchFamily="18" charset="0"/>
                <a:ea typeface="Cambria" pitchFamily="18" charset="0"/>
              </a:rPr>
              <a:t>xi. Deep Dynamic Patient Similarity Analysis: Model Development and Validation in ICU – 2022</a:t>
            </a:r>
          </a:p>
          <a:p>
            <a:pPr marL="0" indent="0" algn="just">
              <a:buNone/>
            </a:pPr>
            <a:r>
              <a:rPr lang="en-US" sz="1800" dirty="0">
                <a:latin typeface="Cambria" pitchFamily="18" charset="0"/>
                <a:ea typeface="Cambria" pitchFamily="18" charset="0"/>
              </a:rPr>
              <a:t>      Need for Clinical Protocol - The model requires a clinical protocol for practical implementation, which hasn't been discussed in this research</a:t>
            </a:r>
          </a:p>
          <a:p>
            <a:pPr marL="0" indent="0" algn="just">
              <a:buNone/>
            </a:pPr>
            <a:r>
              <a:rPr lang="en-US" sz="1800" dirty="0">
                <a:latin typeface="Cambria" pitchFamily="18" charset="0"/>
                <a:ea typeface="Cambria" pitchFamily="18" charset="0"/>
              </a:rPr>
              <a:t>xii. Patient Case Similarity – 2024: Prescription Recommendation Accuracy: The system shows lower accuracy in prescription recommendations (61.27%), indicating room for improvement in this area.</a:t>
            </a:r>
          </a:p>
          <a:p>
            <a:pPr marL="400050" indent="-400050" algn="just">
              <a:buFont typeface="+mj-lt"/>
              <a:buAutoNum type="romanLcPeriod"/>
            </a:pPr>
            <a:endParaRPr lang="en-GB" dirty="0">
              <a:latin typeface="Cambria" pitchFamily="18" charset="0"/>
              <a:ea typeface="Cambria" pitchFamily="18" charset="0"/>
            </a:endParaRPr>
          </a:p>
          <a:p>
            <a:endParaRPr lang="en-IN" dirty="0"/>
          </a:p>
          <a:p>
            <a:endParaRPr lang="en-IN" dirty="0"/>
          </a:p>
        </p:txBody>
      </p:sp>
    </p:spTree>
    <p:extLst>
      <p:ext uri="{BB962C8B-B14F-4D97-AF65-F5344CB8AC3E}">
        <p14:creationId xmlns:p14="http://schemas.microsoft.com/office/powerpoint/2010/main" val="1010468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Objectives</a:t>
            </a:r>
          </a:p>
        </p:txBody>
      </p:sp>
      <p:sp>
        <p:nvSpPr>
          <p:cNvPr id="3" name="Content Placeholder 2"/>
          <p:cNvSpPr>
            <a:spLocks noGrp="1"/>
          </p:cNvSpPr>
          <p:nvPr>
            <p:ph idx="1"/>
          </p:nvPr>
        </p:nvSpPr>
        <p:spPr>
          <a:xfrm>
            <a:off x="812800" y="1278294"/>
            <a:ext cx="10668000" cy="4786604"/>
          </a:xfrm>
        </p:spPr>
        <p:txBody>
          <a:bodyPr>
            <a:normAutofit lnSpcReduction="10000"/>
          </a:bodyPr>
          <a:lstStyle/>
          <a:p>
            <a:pPr marL="342900" lvl="0" indent="-342900" algn="just">
              <a:buFont typeface="Symbol" panose="05050102010706020507" pitchFamily="18" charset="2"/>
              <a:buChar char=""/>
              <a:tabLst>
                <a:tab pos="619125" algn="l"/>
              </a:tabLst>
            </a:pPr>
            <a:r>
              <a:rPr lang="en-US" sz="1900" dirty="0">
                <a:latin typeface="Cambria" panose="02040503050406030204" pitchFamily="18" charset="0"/>
                <a:ea typeface="Cambria" panose="02040503050406030204" pitchFamily="18" charset="0"/>
              </a:rPr>
              <a:t>M</a:t>
            </a:r>
            <a:r>
              <a:rPr lang="en-US" sz="1900" dirty="0">
                <a:effectLst/>
                <a:latin typeface="Cambria" panose="02040503050406030204" pitchFamily="18" charset="0"/>
                <a:ea typeface="Cambria" panose="02040503050406030204" pitchFamily="18" charset="0"/>
              </a:rPr>
              <a:t>ake use of historical patient data in order to make accurate and useful predictions about heart diseases.</a:t>
            </a:r>
          </a:p>
          <a:p>
            <a:pPr marL="342900" lvl="0" indent="-342900" algn="just">
              <a:buFont typeface="Symbol" panose="05050102010706020507" pitchFamily="18" charset="2"/>
              <a:buChar char=""/>
              <a:tabLst>
                <a:tab pos="619125" algn="l"/>
              </a:tabLst>
            </a:pPr>
            <a:r>
              <a:rPr lang="en-US" sz="1900" dirty="0" smtClean="0">
                <a:effectLst/>
                <a:latin typeface="Cambria" panose="02040503050406030204" pitchFamily="18" charset="0"/>
                <a:ea typeface="Cambria" panose="02040503050406030204" pitchFamily="18" charset="0"/>
              </a:rPr>
              <a:t>The </a:t>
            </a:r>
            <a:r>
              <a:rPr lang="en-US" sz="1900" dirty="0">
                <a:effectLst/>
                <a:latin typeface="Cambria" panose="02040503050406030204" pitchFamily="18" charset="0"/>
                <a:ea typeface="Cambria" panose="02040503050406030204" pitchFamily="18" charset="0"/>
              </a:rPr>
              <a:t>system analyzes trends, patterns, and outcomes from the previous data and then recognize similarities between patients</a:t>
            </a:r>
            <a:r>
              <a:rPr lang="en-US" sz="1900" dirty="0" smtClean="0">
                <a:effectLst/>
                <a:latin typeface="Cambria" panose="02040503050406030204" pitchFamily="18" charset="0"/>
                <a:ea typeface="Cambria" panose="02040503050406030204" pitchFamily="18" charset="0"/>
              </a:rPr>
              <a:t>. </a:t>
            </a:r>
            <a:endParaRPr lang="en-US" sz="1900" dirty="0">
              <a:effectLst/>
              <a:latin typeface="Cambria" panose="02040503050406030204" pitchFamily="18" charset="0"/>
              <a:ea typeface="Cambria" panose="02040503050406030204" pitchFamily="18" charset="0"/>
            </a:endParaRPr>
          </a:p>
          <a:p>
            <a:pPr algn="just">
              <a:buFont typeface="Symbol" panose="05050102010706020507" pitchFamily="18" charset="2"/>
              <a:buChar char=""/>
              <a:tabLst>
                <a:tab pos="619125" algn="l"/>
              </a:tabLst>
            </a:pPr>
            <a:r>
              <a:rPr lang="en-US" sz="1900" dirty="0">
                <a:effectLst/>
                <a:latin typeface="Cambria" panose="02040503050406030204" pitchFamily="18" charset="0"/>
                <a:ea typeface="Cambria" panose="02040503050406030204" pitchFamily="18" charset="0"/>
              </a:rPr>
              <a:t>By improving diagnostic accuracy, the model aims to reduce healthcare costs. </a:t>
            </a:r>
          </a:p>
          <a:p>
            <a:pPr algn="just">
              <a:buFont typeface="Symbol" panose="05050102010706020507" pitchFamily="18" charset="2"/>
              <a:buChar char=""/>
              <a:tabLst>
                <a:tab pos="619125" algn="l"/>
              </a:tabLst>
            </a:pPr>
            <a:r>
              <a:rPr lang="en-US" sz="1900" dirty="0">
                <a:effectLst/>
                <a:latin typeface="Cambria" panose="02040503050406030204" pitchFamily="18" charset="0"/>
                <a:ea typeface="Cambria" panose="02040503050406030204" pitchFamily="18" charset="0"/>
              </a:rPr>
              <a:t>The system helps healthcare professionals to identify the health risks early, which allows them to develop a tailored preventive plan.</a:t>
            </a:r>
          </a:p>
          <a:p>
            <a:pPr algn="just">
              <a:buFont typeface="Symbol" panose="05050102010706020507" pitchFamily="18" charset="2"/>
              <a:buChar char=""/>
              <a:tabLst>
                <a:tab pos="619125" algn="l"/>
              </a:tabLst>
            </a:pPr>
            <a:r>
              <a:rPr lang="en-US" sz="1900" dirty="0">
                <a:effectLst/>
                <a:latin typeface="Cambria" panose="02040503050406030204" pitchFamily="18" charset="0"/>
                <a:ea typeface="Cambria" panose="02040503050406030204" pitchFamily="18" charset="0"/>
              </a:rPr>
              <a:t>To improve healthcare efficiency by automating the identification of patient similarities, saving the time and resources of healthcare providers.</a:t>
            </a:r>
            <a:endParaRPr lang="en-IN" sz="1900" dirty="0">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619125" algn="l"/>
              </a:tabLst>
            </a:pPr>
            <a:r>
              <a:rPr lang="en-US" sz="1900" dirty="0">
                <a:effectLst/>
                <a:latin typeface="Cambria" panose="02040503050406030204" pitchFamily="18" charset="0"/>
                <a:ea typeface="Cambria" panose="02040503050406030204" pitchFamily="18" charset="0"/>
              </a:rPr>
              <a:t>Enhancement of clinical research by giving the researchers a tool that helps them in their studies about heart diseases. </a:t>
            </a:r>
          </a:p>
          <a:p>
            <a:pPr marL="342900" lvl="0" indent="-342900" algn="just">
              <a:buFont typeface="Symbol" panose="05050102010706020507" pitchFamily="18" charset="2"/>
              <a:buChar char=""/>
              <a:tabLst>
                <a:tab pos="619125" algn="l"/>
              </a:tabLst>
            </a:pPr>
            <a:r>
              <a:rPr lang="en-US" sz="1900" dirty="0">
                <a:effectLst/>
                <a:latin typeface="Cambria" panose="02040503050406030204" pitchFamily="18" charset="0"/>
                <a:ea typeface="Cambria" panose="02040503050406030204" pitchFamily="18" charset="0"/>
              </a:rPr>
              <a:t>The project is committed to providing advancements in medical research and promoting a deeper level of understanding of heart diseases.</a:t>
            </a:r>
            <a:endParaRPr lang="en-IN" sz="19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619125" algn="l"/>
              </a:tabLst>
            </a:pPr>
            <a:r>
              <a:rPr lang="en-US" sz="1900" dirty="0">
                <a:effectLst/>
                <a:latin typeface="Cambria" panose="02040503050406030204" pitchFamily="18" charset="0"/>
                <a:ea typeface="Cambria" panose="02040503050406030204" pitchFamily="18" charset="0"/>
              </a:rPr>
              <a:t>A user friendly website makes sure that patients and healthcare professionals can access data easily and understand the insights predicted by the system. </a:t>
            </a:r>
            <a:endParaRPr lang="en-IN" sz="1900" dirty="0">
              <a:effectLst/>
              <a:latin typeface="Cambria" panose="02040503050406030204" pitchFamily="18" charset="0"/>
              <a:ea typeface="Cambria" panose="02040503050406030204" pitchFamily="18" charset="0"/>
            </a:endParaRPr>
          </a:p>
          <a:p>
            <a:pPr algn="just"/>
            <a:endParaRPr lang="en-IN" sz="1800" dirty="0">
              <a:latin typeface="Cambria" panose="02040503050406030204" pitchFamily="18" charset="0"/>
              <a:ea typeface="Cambria" panose="02040503050406030204" pitchFamily="18" charset="0"/>
            </a:endParaRPr>
          </a:p>
          <a:p>
            <a:pPr algn="just">
              <a:buFont typeface="Symbol" panose="05050102010706020507" pitchFamily="18" charset="2"/>
              <a:buChar char=""/>
              <a:tabLst>
                <a:tab pos="619125" algn="l"/>
              </a:tabLst>
            </a:pPr>
            <a:endParaRPr lang="en-US" sz="1800" dirty="0">
              <a:effectLst/>
              <a:latin typeface="Cambria" panose="02040503050406030204" pitchFamily="18" charset="0"/>
              <a:ea typeface="Cambria" panose="02040503050406030204" pitchFamily="18" charset="0"/>
            </a:endParaRPr>
          </a:p>
          <a:p>
            <a:pPr algn="just">
              <a:buFont typeface="Symbol" panose="05050102010706020507" pitchFamily="18" charset="2"/>
              <a:buChar char=""/>
              <a:tabLst>
                <a:tab pos="619125" algn="l"/>
              </a:tabLst>
            </a:pPr>
            <a:endParaRPr lang="en-US" sz="1800" dirty="0">
              <a:effectLst/>
              <a:latin typeface="Cambria" panose="02040503050406030204" pitchFamily="18" charset="0"/>
              <a:ea typeface="Cambria" panose="02040503050406030204" pitchFamily="18" charset="0"/>
            </a:endParaRPr>
          </a:p>
          <a:p>
            <a:pPr algn="just">
              <a:buFont typeface="Symbol" panose="05050102010706020507" pitchFamily="18" charset="2"/>
              <a:buChar char=""/>
              <a:tabLst>
                <a:tab pos="619125" algn="l"/>
              </a:tabLst>
            </a:pPr>
            <a:endParaRPr lang="en-IN" sz="1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6672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Proposed Methodology</a:t>
            </a:r>
          </a:p>
        </p:txBody>
      </p:sp>
      <p:sp>
        <p:nvSpPr>
          <p:cNvPr id="3" name="Content Placeholder 2"/>
          <p:cNvSpPr>
            <a:spLocks noGrp="1"/>
          </p:cNvSpPr>
          <p:nvPr>
            <p:ph idx="1"/>
          </p:nvPr>
        </p:nvSpPr>
        <p:spPr/>
        <p:txBody>
          <a:bodyPr/>
          <a:lstStyle/>
          <a:p>
            <a:pPr marL="457200" indent="-457200" algn="just">
              <a:buAutoNum type="arabicPeriod"/>
            </a:pPr>
            <a:r>
              <a:rPr lang="en-US" sz="1800" dirty="0">
                <a:latin typeface="Cambria" pitchFamily="18" charset="0"/>
                <a:ea typeface="Cambria" pitchFamily="18" charset="0"/>
              </a:rPr>
              <a:t>Loading data</a:t>
            </a:r>
          </a:p>
          <a:p>
            <a:pPr marL="457200" indent="-457200" algn="just">
              <a:buAutoNum type="arabicPeriod"/>
            </a:pPr>
            <a:r>
              <a:rPr lang="en-US" sz="1800" dirty="0">
                <a:latin typeface="Cambria" pitchFamily="18" charset="0"/>
                <a:ea typeface="Cambria" pitchFamily="18" charset="0"/>
              </a:rPr>
              <a:t>Exploring data</a:t>
            </a:r>
          </a:p>
          <a:p>
            <a:pPr marL="457200" indent="-457200" algn="just">
              <a:buAutoNum type="arabicPeriod"/>
            </a:pPr>
            <a:r>
              <a:rPr lang="en-US" sz="1800" dirty="0">
                <a:latin typeface="Cambria" pitchFamily="18" charset="0"/>
                <a:ea typeface="Cambria" pitchFamily="18" charset="0"/>
              </a:rPr>
              <a:t>Missing values</a:t>
            </a:r>
          </a:p>
          <a:p>
            <a:pPr marL="457200" indent="-457200" algn="just">
              <a:buAutoNum type="arabicPeriod"/>
            </a:pPr>
            <a:r>
              <a:rPr lang="en-US" sz="1800" dirty="0">
                <a:latin typeface="Cambria" pitchFamily="18" charset="0"/>
                <a:ea typeface="Cambria" pitchFamily="18" charset="0"/>
              </a:rPr>
              <a:t>Preprocessing</a:t>
            </a:r>
          </a:p>
          <a:p>
            <a:pPr marL="457200" indent="-457200" algn="just">
              <a:buAutoNum type="arabicPeriod"/>
            </a:pPr>
            <a:r>
              <a:rPr lang="en-US" sz="1800" dirty="0">
                <a:latin typeface="Cambria" pitchFamily="18" charset="0"/>
                <a:ea typeface="Cambria" pitchFamily="18" charset="0"/>
              </a:rPr>
              <a:t>Data visualization</a:t>
            </a:r>
          </a:p>
          <a:p>
            <a:pPr marL="457200" indent="-457200" algn="just">
              <a:buAutoNum type="arabicPeriod"/>
            </a:pPr>
            <a:r>
              <a:rPr lang="en-US" sz="1800" dirty="0">
                <a:latin typeface="Cambria" pitchFamily="18" charset="0"/>
                <a:ea typeface="Cambria" pitchFamily="18" charset="0"/>
              </a:rPr>
              <a:t>Training and testing</a:t>
            </a:r>
          </a:p>
          <a:p>
            <a:pPr marL="457200" indent="-457200" algn="just">
              <a:buAutoNum type="arabicPeriod"/>
            </a:pPr>
            <a:r>
              <a:rPr lang="en-US" sz="1800" dirty="0">
                <a:latin typeface="Cambria" pitchFamily="18" charset="0"/>
                <a:ea typeface="Cambria" pitchFamily="18" charset="0"/>
              </a:rPr>
              <a:t>Models</a:t>
            </a:r>
          </a:p>
          <a:p>
            <a:pPr marL="457200" indent="-457200" algn="just">
              <a:buAutoNum type="arabicPeriod"/>
            </a:pPr>
            <a:r>
              <a:rPr lang="en-US" sz="1800" dirty="0">
                <a:latin typeface="Cambria" pitchFamily="18" charset="0"/>
                <a:ea typeface="Cambria" pitchFamily="18" charset="0"/>
              </a:rPr>
              <a:t>Clustering</a:t>
            </a:r>
          </a:p>
          <a:p>
            <a:pPr marL="457200" indent="-457200" algn="just">
              <a:buAutoNum type="arabicPeriod"/>
            </a:pPr>
            <a:r>
              <a:rPr lang="en-US" sz="1800" dirty="0">
                <a:latin typeface="Cambria" pitchFamily="18" charset="0"/>
                <a:ea typeface="Cambria" pitchFamily="18" charset="0"/>
              </a:rPr>
              <a:t>Silhouette score</a:t>
            </a:r>
          </a:p>
        </p:txBody>
      </p:sp>
    </p:spTree>
    <p:extLst>
      <p:ext uri="{BB962C8B-B14F-4D97-AF65-F5344CB8AC3E}">
        <p14:creationId xmlns:p14="http://schemas.microsoft.com/office/powerpoint/2010/main" val="2659618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BD789A9-F6E2-94F6-B046-034AEF9918FA}"/>
              </a:ext>
            </a:extLst>
          </p:cNvPr>
          <p:cNvSpPr>
            <a:spLocks noGrp="1"/>
          </p:cNvSpPr>
          <p:nvPr>
            <p:ph idx="1"/>
          </p:nvPr>
        </p:nvSpPr>
        <p:spPr>
          <a:xfrm>
            <a:off x="812800" y="1035699"/>
            <a:ext cx="10668000" cy="5060300"/>
          </a:xfrm>
        </p:spPr>
        <p:txBody>
          <a:bodyPr>
            <a:noAutofit/>
          </a:bodyPr>
          <a:lstStyle/>
          <a:p>
            <a:pPr marL="0" indent="0" algn="just">
              <a:buNone/>
            </a:pPr>
            <a:r>
              <a:rPr lang="en-US" sz="1800" b="1" dirty="0">
                <a:latin typeface="Cambria" panose="02040503050406030204" pitchFamily="18" charset="0"/>
                <a:ea typeface="Cambria" panose="02040503050406030204" pitchFamily="18" charset="0"/>
              </a:rPr>
              <a:t>Loading data:</a:t>
            </a:r>
          </a:p>
          <a:p>
            <a:pPr marL="0" indent="0" algn="just">
              <a:buNone/>
            </a:pPr>
            <a:r>
              <a:rPr lang="en-US" sz="1800" dirty="0">
                <a:latin typeface="Cambria" panose="02040503050406030204" pitchFamily="18" charset="0"/>
                <a:ea typeface="Cambria" panose="02040503050406030204" pitchFamily="18" charset="0"/>
              </a:rPr>
              <a:t>• </a:t>
            </a:r>
            <a:r>
              <a:rPr lang="en-US" sz="1800" dirty="0" smtClean="0">
                <a:latin typeface="Cambria" panose="02040503050406030204" pitchFamily="18" charset="0"/>
                <a:ea typeface="Cambria" panose="02040503050406030204" pitchFamily="18" charset="0"/>
              </a:rPr>
              <a:t>Pandas </a:t>
            </a:r>
            <a:r>
              <a:rPr lang="en-US" sz="1800" dirty="0">
                <a:latin typeface="Cambria" panose="02040503050406030204" pitchFamily="18" charset="0"/>
                <a:ea typeface="Cambria" panose="02040503050406030204" pitchFamily="18" charset="0"/>
              </a:rPr>
              <a:t>library in </a:t>
            </a:r>
            <a:r>
              <a:rPr lang="en-US" sz="1800" dirty="0" smtClean="0">
                <a:latin typeface="Cambria" panose="02040503050406030204" pitchFamily="18" charset="0"/>
                <a:ea typeface="Cambria" panose="02040503050406030204" pitchFamily="18" charset="0"/>
              </a:rPr>
              <a:t>Python, used </a:t>
            </a:r>
            <a:r>
              <a:rPr lang="en-US" sz="1800" dirty="0">
                <a:latin typeface="Cambria" panose="02040503050406030204" pitchFamily="18" charset="0"/>
                <a:ea typeface="Cambria" panose="02040503050406030204" pitchFamily="18" charset="0"/>
              </a:rPr>
              <a:t>for data manipulation and analysis.</a:t>
            </a:r>
          </a:p>
          <a:p>
            <a:pPr marL="0" indent="0" algn="just">
              <a:buNone/>
            </a:pPr>
            <a:r>
              <a:rPr lang="en-US" sz="1800" dirty="0" smtClean="0">
                <a:latin typeface="Cambria" panose="02040503050406030204" pitchFamily="18" charset="0"/>
                <a:ea typeface="Cambria" panose="02040503050406030204" pitchFamily="18" charset="0"/>
              </a:rPr>
              <a:t>•Loaded </a:t>
            </a:r>
            <a:r>
              <a:rPr lang="en-US" sz="1800" dirty="0">
                <a:latin typeface="Cambria" panose="02040503050406030204" pitchFamily="18" charset="0"/>
                <a:ea typeface="Cambria" panose="02040503050406030204" pitchFamily="18" charset="0"/>
              </a:rPr>
              <a:t>two datasets : test data and train data. These two </a:t>
            </a:r>
            <a:r>
              <a:rPr lang="en-US" sz="1800" dirty="0" err="1">
                <a:latin typeface="Cambria" panose="02040503050406030204" pitchFamily="18" charset="0"/>
                <a:ea typeface="Cambria" panose="02040503050406030204" pitchFamily="18" charset="0"/>
              </a:rPr>
              <a:t>DataFrames</a:t>
            </a:r>
            <a:r>
              <a:rPr lang="en-US" sz="1800" dirty="0">
                <a:latin typeface="Cambria" panose="02040503050406030204" pitchFamily="18" charset="0"/>
                <a:ea typeface="Cambria" panose="02040503050406030204" pitchFamily="18" charset="0"/>
              </a:rPr>
              <a:t> are concatenated into a single </a:t>
            </a:r>
            <a:r>
              <a:rPr lang="en-US" sz="1800" dirty="0" err="1">
                <a:latin typeface="Cambria" panose="02040503050406030204" pitchFamily="18" charset="0"/>
                <a:ea typeface="Cambria" panose="02040503050406030204" pitchFamily="18" charset="0"/>
              </a:rPr>
              <a:t>DataFrame</a:t>
            </a:r>
            <a:r>
              <a:rPr lang="en-US" sz="1800" dirty="0">
                <a:latin typeface="Cambria" panose="02040503050406030204" pitchFamily="18" charset="0"/>
                <a:ea typeface="Cambria" panose="02040503050406030204" pitchFamily="18" charset="0"/>
              </a:rPr>
              <a:t> using the </a:t>
            </a:r>
            <a:r>
              <a:rPr lang="en-US" sz="1800" dirty="0" err="1">
                <a:latin typeface="Cambria" panose="02040503050406030204" pitchFamily="18" charset="0"/>
                <a:ea typeface="Cambria" panose="02040503050406030204" pitchFamily="18" charset="0"/>
              </a:rPr>
              <a:t>concat</a:t>
            </a:r>
            <a:r>
              <a:rPr lang="en-US" sz="1800" dirty="0">
                <a:latin typeface="Cambria" panose="02040503050406030204" pitchFamily="18" charset="0"/>
                <a:ea typeface="Cambria" panose="02040503050406030204" pitchFamily="18" charset="0"/>
              </a:rPr>
              <a:t>() function.</a:t>
            </a:r>
          </a:p>
          <a:p>
            <a:pPr marL="0" indent="0">
              <a:buNone/>
            </a:pPr>
            <a:endParaRPr lang="en-US" sz="1800" dirty="0">
              <a:latin typeface="Cambria" panose="02040503050406030204" pitchFamily="18" charset="0"/>
              <a:ea typeface="Cambria" panose="02040503050406030204" pitchFamily="18" charset="0"/>
            </a:endParaRPr>
          </a:p>
          <a:p>
            <a:pPr marL="0" indent="0" algn="just">
              <a:buNone/>
            </a:pPr>
            <a:r>
              <a:rPr lang="en-US" sz="1800" b="1" dirty="0">
                <a:latin typeface="Cambria" panose="02040503050406030204" pitchFamily="18" charset="0"/>
                <a:ea typeface="Cambria" panose="02040503050406030204" pitchFamily="18" charset="0"/>
              </a:rPr>
              <a:t>Exploring:</a:t>
            </a:r>
          </a:p>
          <a:p>
            <a:pPr marL="0" indent="0" algn="just">
              <a:buNone/>
            </a:pPr>
            <a:r>
              <a:rPr lang="en-US" sz="1800" dirty="0" smtClean="0">
                <a:latin typeface="Cambria" panose="02040503050406030204" pitchFamily="18" charset="0"/>
                <a:ea typeface="Cambria" panose="02040503050406030204" pitchFamily="18" charset="0"/>
              </a:rPr>
              <a:t>•Data.info</a:t>
            </a:r>
            <a:r>
              <a:rPr lang="en-US" sz="1800" dirty="0">
                <a:latin typeface="Cambria" panose="02040503050406030204" pitchFamily="18" charset="0"/>
                <a:ea typeface="Cambria" panose="02040503050406030204" pitchFamily="18" charset="0"/>
              </a:rPr>
              <a:t>() is used in the exploration step of the algorithm. </a:t>
            </a:r>
            <a:endParaRPr lang="en-US" sz="1800" dirty="0" smtClean="0">
              <a:latin typeface="Cambria" panose="02040503050406030204" pitchFamily="18" charset="0"/>
              <a:ea typeface="Cambria" panose="02040503050406030204" pitchFamily="18" charset="0"/>
            </a:endParaRPr>
          </a:p>
          <a:p>
            <a:pPr marL="0" indent="0" algn="just">
              <a:buNone/>
            </a:pPr>
            <a:r>
              <a:rPr lang="en-US" sz="1800" dirty="0" smtClean="0">
                <a:latin typeface="Cambria" panose="02040503050406030204" pitchFamily="18" charset="0"/>
                <a:ea typeface="Cambria" panose="02040503050406030204" pitchFamily="18" charset="0"/>
              </a:rPr>
              <a:t>•</a:t>
            </a:r>
            <a:r>
              <a:rPr lang="en-US" sz="1800" dirty="0" err="1" smtClean="0">
                <a:latin typeface="Cambria" panose="02040503050406030204" pitchFamily="18" charset="0"/>
                <a:ea typeface="Cambria" panose="02040503050406030204" pitchFamily="18" charset="0"/>
              </a:rPr>
              <a:t>Data.describe</a:t>
            </a:r>
            <a:r>
              <a:rPr lang="en-US" sz="1800" dirty="0">
                <a:latin typeface="Cambria" panose="02040503050406030204" pitchFamily="18" charset="0"/>
                <a:ea typeface="Cambria" panose="02040503050406030204" pitchFamily="18" charset="0"/>
              </a:rPr>
              <a:t>() provides summary of statistics of all the numerical data in the </a:t>
            </a:r>
            <a:r>
              <a:rPr lang="en-US" sz="1800" dirty="0" err="1">
                <a:latin typeface="Cambria" panose="02040503050406030204" pitchFamily="18" charset="0"/>
                <a:ea typeface="Cambria" panose="02040503050406030204" pitchFamily="18" charset="0"/>
              </a:rPr>
              <a:t>dataframe</a:t>
            </a:r>
            <a:r>
              <a:rPr lang="en-US" sz="1800" dirty="0">
                <a:latin typeface="Cambria" panose="02040503050406030204" pitchFamily="18" charset="0"/>
                <a:ea typeface="Cambria" panose="02040503050406030204" pitchFamily="18" charset="0"/>
              </a:rPr>
              <a:t> such as count, mean, std, min, max and the percentiles.</a:t>
            </a:r>
          </a:p>
          <a:p>
            <a:pPr marL="0" indent="0" algn="just">
              <a:buNone/>
            </a:pPr>
            <a:endParaRPr lang="en-US" sz="1800" dirty="0">
              <a:latin typeface="Cambria" panose="02040503050406030204" pitchFamily="18" charset="0"/>
              <a:ea typeface="Cambria" panose="02040503050406030204" pitchFamily="18" charset="0"/>
            </a:endParaRPr>
          </a:p>
          <a:p>
            <a:pPr marL="0" indent="0">
              <a:buNone/>
            </a:pPr>
            <a:r>
              <a:rPr lang="en-US" sz="1800" dirty="0">
                <a:latin typeface="Cambria" panose="02040503050406030204" pitchFamily="18" charset="0"/>
                <a:ea typeface="Cambria" panose="02040503050406030204" pitchFamily="18" charset="0"/>
              </a:rPr>
              <a:t> </a:t>
            </a:r>
            <a:r>
              <a:rPr lang="en-US" sz="1800" b="1" dirty="0">
                <a:latin typeface="Cambria" panose="02040503050406030204" pitchFamily="18" charset="0"/>
                <a:ea typeface="Cambria" panose="02040503050406030204" pitchFamily="18" charset="0"/>
              </a:rPr>
              <a:t>Missing values:</a:t>
            </a:r>
          </a:p>
          <a:p>
            <a:pPr marL="0" indent="0">
              <a:buNone/>
            </a:pPr>
            <a:r>
              <a:rPr lang="en-US" sz="1800" dirty="0">
                <a:latin typeface="Cambria" panose="02040503050406030204" pitchFamily="18" charset="0"/>
                <a:ea typeface="Cambria" panose="02040503050406030204" pitchFamily="18" charset="0"/>
              </a:rPr>
              <a:t>• This method lets us know how many missing values are present in each column of the </a:t>
            </a:r>
            <a:r>
              <a:rPr lang="en-US" sz="1800" dirty="0" err="1">
                <a:latin typeface="Cambria" panose="02040503050406030204" pitchFamily="18" charset="0"/>
                <a:ea typeface="Cambria" panose="02040503050406030204" pitchFamily="18" charset="0"/>
              </a:rPr>
              <a:t>dataframe</a:t>
            </a:r>
            <a:r>
              <a:rPr lang="en-US" sz="1800" dirty="0">
                <a:latin typeface="Cambria" panose="02040503050406030204" pitchFamily="18" charset="0"/>
                <a:ea typeface="Cambria" panose="02040503050406030204" pitchFamily="18" charset="0"/>
              </a:rPr>
              <a:t>.</a:t>
            </a:r>
          </a:p>
          <a:p>
            <a:pPr marL="0" indent="0">
              <a:buNone/>
            </a:pPr>
            <a:r>
              <a:rPr lang="en-US" sz="1800" dirty="0">
                <a:latin typeface="Cambria" panose="02040503050406030204" pitchFamily="18" charset="0"/>
                <a:ea typeface="Cambria" panose="02040503050406030204" pitchFamily="18" charset="0"/>
              </a:rPr>
              <a:t>• The </a:t>
            </a:r>
            <a:r>
              <a:rPr lang="en-US" sz="1800" dirty="0" err="1">
                <a:latin typeface="Cambria" panose="02040503050406030204" pitchFamily="18" charset="0"/>
                <a:ea typeface="Cambria" panose="02040503050406030204" pitchFamily="18" charset="0"/>
              </a:rPr>
              <a:t>isnull</a:t>
            </a:r>
            <a:r>
              <a:rPr lang="en-US" sz="1800" dirty="0">
                <a:latin typeface="Cambria" panose="02040503050406030204" pitchFamily="18" charset="0"/>
                <a:ea typeface="Cambria" panose="02040503050406030204" pitchFamily="18" charset="0"/>
              </a:rPr>
              <a:t>() function generates the missing values in the </a:t>
            </a:r>
            <a:r>
              <a:rPr lang="en-US" sz="1800" dirty="0" err="1">
                <a:latin typeface="Cambria" panose="02040503050406030204" pitchFamily="18" charset="0"/>
                <a:ea typeface="Cambria" panose="02040503050406030204" pitchFamily="18" charset="0"/>
              </a:rPr>
              <a:t>dataframe</a:t>
            </a:r>
            <a:endParaRPr lang="en-US" sz="1800" dirty="0">
              <a:latin typeface="Cambria" panose="02040503050406030204" pitchFamily="18" charset="0"/>
              <a:ea typeface="Cambria" panose="02040503050406030204" pitchFamily="18" charset="0"/>
            </a:endParaRPr>
          </a:p>
          <a:p>
            <a:pPr marL="0" indent="0">
              <a:buNone/>
            </a:pPr>
            <a:r>
              <a:rPr lang="en-US" sz="1800" dirty="0">
                <a:latin typeface="Cambria" panose="02040503050406030204" pitchFamily="18" charset="0"/>
                <a:ea typeface="Cambria" panose="02040503050406030204" pitchFamily="18" charset="0"/>
              </a:rPr>
              <a:t>• Columns that show 0 count are the columns that have no missing values.</a:t>
            </a:r>
          </a:p>
          <a:p>
            <a:pPr marL="0" indent="0" algn="just">
              <a:buNone/>
            </a:pPr>
            <a:endParaRPr lang="en-US" sz="1800" dirty="0">
              <a:latin typeface="Cambria" panose="02040503050406030204" pitchFamily="18" charset="0"/>
              <a:ea typeface="Cambria" panose="02040503050406030204" pitchFamily="18" charset="0"/>
            </a:endParaRPr>
          </a:p>
          <a:p>
            <a:pPr marL="0" indent="0" algn="just">
              <a:buNone/>
            </a:pPr>
            <a:endParaRPr lang="en-US"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08472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AA7FE76-1A24-CD0E-AAD3-B9EE9B431A0B}"/>
              </a:ext>
            </a:extLst>
          </p:cNvPr>
          <p:cNvSpPr>
            <a:spLocks noGrp="1"/>
          </p:cNvSpPr>
          <p:nvPr>
            <p:ph idx="1"/>
          </p:nvPr>
        </p:nvSpPr>
        <p:spPr>
          <a:xfrm>
            <a:off x="812800" y="979715"/>
            <a:ext cx="10668000" cy="1828800"/>
          </a:xfrm>
        </p:spPr>
        <p:txBody>
          <a:bodyPr>
            <a:noAutofit/>
          </a:bodyPr>
          <a:lstStyle/>
          <a:p>
            <a:pPr marL="0" indent="0" algn="just">
              <a:buNone/>
            </a:pPr>
            <a:r>
              <a:rPr lang="en-US" sz="1800" b="1" dirty="0">
                <a:latin typeface="Cambria" panose="02040503050406030204" pitchFamily="18" charset="0"/>
                <a:ea typeface="Cambria" panose="02040503050406030204" pitchFamily="18" charset="0"/>
              </a:rPr>
              <a:t>Preprocessing:</a:t>
            </a:r>
          </a:p>
          <a:p>
            <a:pPr marL="0" indent="0" algn="just">
              <a:buNone/>
            </a:pPr>
            <a:r>
              <a:rPr lang="en-US" sz="1800" dirty="0">
                <a:latin typeface="Cambria" panose="02040503050406030204" pitchFamily="18" charset="0"/>
                <a:ea typeface="Cambria" panose="02040503050406030204" pitchFamily="18" charset="0"/>
              </a:rPr>
              <a:t>• This is a crucial step in data analysis which prepares raw data for further analysis and modeling.</a:t>
            </a:r>
          </a:p>
          <a:p>
            <a:pPr marL="0" indent="0" algn="just">
              <a:buNone/>
            </a:pPr>
            <a:r>
              <a:rPr lang="en-US" sz="1800" dirty="0">
                <a:latin typeface="Cambria" panose="02040503050406030204" pitchFamily="18" charset="0"/>
                <a:ea typeface="Cambria" panose="02040503050406030204" pitchFamily="18" charset="0"/>
              </a:rPr>
              <a:t>• An effective way to handle these missing values is by filling them with the median value of each column. </a:t>
            </a:r>
          </a:p>
          <a:p>
            <a:pPr marL="0" indent="0" algn="just">
              <a:buNone/>
            </a:pPr>
            <a:r>
              <a:rPr lang="en-US" sz="1800" dirty="0" smtClean="0">
                <a:latin typeface="Cambria" panose="02040503050406030204" pitchFamily="18" charset="0"/>
                <a:ea typeface="Cambria" panose="02040503050406030204" pitchFamily="18" charset="0"/>
              </a:rPr>
              <a:t>•Certain </a:t>
            </a:r>
            <a:r>
              <a:rPr lang="en-US" sz="1800" dirty="0">
                <a:latin typeface="Cambria" panose="02040503050406030204" pitchFamily="18" charset="0"/>
                <a:ea typeface="Cambria" panose="02040503050406030204" pitchFamily="18" charset="0"/>
              </a:rPr>
              <a:t>columns like </a:t>
            </a:r>
            <a:r>
              <a:rPr lang="en-US" sz="1800" dirty="0" err="1">
                <a:latin typeface="Cambria" panose="02040503050406030204" pitchFamily="18" charset="0"/>
                <a:ea typeface="Cambria" panose="02040503050406030204" pitchFamily="18" charset="0"/>
              </a:rPr>
              <a:t>TenYearCHD</a:t>
            </a:r>
            <a:r>
              <a:rPr lang="en-US" sz="1800" dirty="0">
                <a:latin typeface="Cambria" panose="02040503050406030204" pitchFamily="18" charset="0"/>
                <a:ea typeface="Cambria" panose="02040503050406030204" pitchFamily="18" charset="0"/>
              </a:rPr>
              <a:t>, </a:t>
            </a:r>
            <a:r>
              <a:rPr lang="en-US" sz="1800" dirty="0" err="1">
                <a:latin typeface="Cambria" panose="02040503050406030204" pitchFamily="18" charset="0"/>
                <a:ea typeface="Cambria" panose="02040503050406030204" pitchFamily="18" charset="0"/>
              </a:rPr>
              <a:t>is_smoking</a:t>
            </a:r>
            <a:r>
              <a:rPr lang="en-US" sz="1800" dirty="0">
                <a:latin typeface="Cambria" panose="02040503050406030204" pitchFamily="18" charset="0"/>
                <a:ea typeface="Cambria" panose="02040503050406030204" pitchFamily="18" charset="0"/>
              </a:rPr>
              <a:t>, and education are dropped because they provide unnecessary information.</a:t>
            </a:r>
          </a:p>
          <a:p>
            <a:pPr marL="0" indent="0" algn="just">
              <a:buNone/>
            </a:pPr>
            <a:endParaRPr lang="en-US" sz="1800" dirty="0">
              <a:latin typeface="Cambria" panose="02040503050406030204" pitchFamily="18" charset="0"/>
              <a:ea typeface="Cambria" panose="02040503050406030204" pitchFamily="18" charset="0"/>
            </a:endParaRPr>
          </a:p>
          <a:p>
            <a:pPr marL="0" indent="0" algn="just">
              <a:buNone/>
            </a:pPr>
            <a:endParaRPr lang="en-US" sz="1800" dirty="0">
              <a:latin typeface="Cambria" panose="02040503050406030204" pitchFamily="18" charset="0"/>
              <a:ea typeface="Cambria" panose="02040503050406030204" pitchFamily="18" charset="0"/>
            </a:endParaRPr>
          </a:p>
          <a:p>
            <a:pPr marL="0" indent="0" algn="just">
              <a:buNone/>
            </a:pPr>
            <a:r>
              <a:rPr lang="en-US" sz="1800" dirty="0">
                <a:latin typeface="Cambria" panose="02040503050406030204" pitchFamily="18" charset="0"/>
                <a:ea typeface="Cambria" panose="02040503050406030204" pitchFamily="18" charset="0"/>
              </a:rPr>
              <a:t> </a:t>
            </a:r>
            <a:endParaRPr lang="en-IN" sz="18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 xmlns:a16="http://schemas.microsoft.com/office/drawing/2014/main" id="{70BFC928-2913-DB6B-904A-C2A86F0588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53969" y="2863216"/>
            <a:ext cx="4668480" cy="2584968"/>
          </a:xfrm>
          <a:prstGeom prst="rect">
            <a:avLst/>
          </a:prstGeom>
          <a:noFill/>
          <a:ln>
            <a:noFill/>
          </a:ln>
        </p:spPr>
      </p:pic>
      <p:sp>
        <p:nvSpPr>
          <p:cNvPr id="2" name="TextBox 1">
            <a:extLst>
              <a:ext uri="{FF2B5EF4-FFF2-40B4-BE49-F238E27FC236}">
                <a16:creationId xmlns="" xmlns:a16="http://schemas.microsoft.com/office/drawing/2014/main" id="{1C0774A1-D810-765F-2B36-64EF3CE02FDD}"/>
              </a:ext>
            </a:extLst>
          </p:cNvPr>
          <p:cNvSpPr txBox="1"/>
          <p:nvPr/>
        </p:nvSpPr>
        <p:spPr>
          <a:xfrm>
            <a:off x="812800" y="2724539"/>
            <a:ext cx="6441169" cy="2308324"/>
          </a:xfrm>
          <a:prstGeom prst="rect">
            <a:avLst/>
          </a:prstGeom>
          <a:noFill/>
        </p:spPr>
        <p:txBody>
          <a:bodyPr wrap="square" rtlCol="0">
            <a:spAutoFit/>
          </a:bodyPr>
          <a:lstStyle/>
          <a:p>
            <a:pPr marL="0" indent="0" algn="just">
              <a:buNone/>
            </a:pPr>
            <a:r>
              <a:rPr lang="en-US" sz="1800" b="1" dirty="0">
                <a:latin typeface="Cambria" panose="02040503050406030204" pitchFamily="18" charset="0"/>
                <a:ea typeface="Cambria" panose="02040503050406030204" pitchFamily="18" charset="0"/>
              </a:rPr>
              <a:t>Data visualization:</a:t>
            </a:r>
          </a:p>
          <a:p>
            <a:pPr marL="0" indent="0" algn="just">
              <a:buNone/>
            </a:pPr>
            <a:r>
              <a:rPr lang="en-US" sz="1800" dirty="0">
                <a:latin typeface="Cambria" panose="02040503050406030204" pitchFamily="18" charset="0"/>
                <a:ea typeface="Cambria" panose="02040503050406030204" pitchFamily="18" charset="0"/>
              </a:rPr>
              <a:t>• </a:t>
            </a:r>
            <a:r>
              <a:rPr lang="en-US" sz="1800" dirty="0" smtClean="0">
                <a:latin typeface="Cambria" panose="02040503050406030204" pitchFamily="18" charset="0"/>
                <a:ea typeface="Cambria" panose="02040503050406030204" pitchFamily="18" charset="0"/>
              </a:rPr>
              <a:t>Libraries </a:t>
            </a:r>
            <a:r>
              <a:rPr lang="en-US" sz="1800" dirty="0">
                <a:latin typeface="Cambria" panose="02040503050406030204" pitchFamily="18" charset="0"/>
                <a:ea typeface="Cambria" panose="02040503050406030204" pitchFamily="18" charset="0"/>
              </a:rPr>
              <a:t>such as matplotlib and </a:t>
            </a:r>
            <a:r>
              <a:rPr lang="en-US" sz="1800" dirty="0" err="1" smtClean="0">
                <a:latin typeface="Cambria" panose="02040503050406030204" pitchFamily="18" charset="0"/>
                <a:ea typeface="Cambria" panose="02040503050406030204" pitchFamily="18" charset="0"/>
              </a:rPr>
              <a:t>seaborn</a:t>
            </a:r>
            <a:r>
              <a:rPr lang="en-US" sz="1800" dirty="0" smtClean="0">
                <a:latin typeface="Cambria" panose="02040503050406030204" pitchFamily="18" charset="0"/>
                <a:ea typeface="Cambria" panose="02040503050406030204" pitchFamily="18" charset="0"/>
              </a:rPr>
              <a:t> have been used.</a:t>
            </a:r>
            <a:endParaRPr lang="en-US" sz="1800" dirty="0">
              <a:latin typeface="Cambria" panose="02040503050406030204" pitchFamily="18" charset="0"/>
              <a:ea typeface="Cambria" panose="02040503050406030204" pitchFamily="18" charset="0"/>
            </a:endParaRPr>
          </a:p>
          <a:p>
            <a:pPr marL="0" indent="0" algn="just">
              <a:buNone/>
            </a:pPr>
            <a:r>
              <a:rPr lang="en-US" sz="1800" dirty="0">
                <a:latin typeface="Cambria" panose="02040503050406030204" pitchFamily="18" charset="0"/>
                <a:ea typeface="Cambria" panose="02040503050406030204" pitchFamily="18" charset="0"/>
              </a:rPr>
              <a:t>• Matplotlib is used for generating charts and plots.</a:t>
            </a:r>
          </a:p>
          <a:p>
            <a:pPr marL="0" indent="0" algn="just">
              <a:buNone/>
            </a:pPr>
            <a:r>
              <a:rPr lang="en-US" sz="1800" dirty="0">
                <a:latin typeface="Cambria" panose="02040503050406030204" pitchFamily="18" charset="0"/>
                <a:ea typeface="Cambria" panose="02040503050406030204" pitchFamily="18" charset="0"/>
              </a:rPr>
              <a:t>• Seaborn is built on top of matplotlib and is a library that is used to make complicated statistical visuals easier to create and understand. </a:t>
            </a:r>
          </a:p>
          <a:p>
            <a:pPr marL="0" indent="0" algn="just">
              <a:buNone/>
            </a:pPr>
            <a:r>
              <a:rPr lang="en-US" sz="1800" dirty="0">
                <a:latin typeface="Cambria" panose="02040503050406030204" pitchFamily="18" charset="0"/>
                <a:ea typeface="Cambria" panose="02040503050406030204" pitchFamily="18" charset="0"/>
              </a:rPr>
              <a:t>• A bar plot has been created in order to compare the Age vs. Heart Rate of the </a:t>
            </a:r>
            <a:r>
              <a:rPr lang="en-US" sz="1800" dirty="0" smtClean="0">
                <a:latin typeface="Cambria" panose="02040503050406030204" pitchFamily="18" charset="0"/>
                <a:ea typeface="Cambria" panose="02040503050406030204" pitchFamily="18" charset="0"/>
              </a:rPr>
              <a:t>patient.</a:t>
            </a:r>
            <a:endParaRPr lang="en-US"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73171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1C024F4-7D7E-6D2B-649D-9D28B9E18E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8498" y="3104776"/>
            <a:ext cx="3515623" cy="2758986"/>
          </a:xfrm>
          <a:prstGeom prst="rect">
            <a:avLst/>
          </a:prstGeom>
          <a:noFill/>
          <a:ln>
            <a:noFill/>
          </a:ln>
        </p:spPr>
      </p:pic>
      <p:pic>
        <p:nvPicPr>
          <p:cNvPr id="4" name="Picture 3">
            <a:extLst>
              <a:ext uri="{FF2B5EF4-FFF2-40B4-BE49-F238E27FC236}">
                <a16:creationId xmlns="" xmlns:a16="http://schemas.microsoft.com/office/drawing/2014/main" id="{3C3F91D7-6FDA-CE5F-BB71-D530353D968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104" y="1147665"/>
            <a:ext cx="4924886" cy="4926564"/>
          </a:xfrm>
          <a:prstGeom prst="rect">
            <a:avLst/>
          </a:prstGeom>
          <a:noFill/>
          <a:ln>
            <a:noFill/>
          </a:ln>
        </p:spPr>
      </p:pic>
      <p:sp>
        <p:nvSpPr>
          <p:cNvPr id="5" name="TextBox 4">
            <a:extLst>
              <a:ext uri="{FF2B5EF4-FFF2-40B4-BE49-F238E27FC236}">
                <a16:creationId xmlns="" xmlns:a16="http://schemas.microsoft.com/office/drawing/2014/main" id="{2209CEE9-293B-26DD-4824-1323D8FEE9C2}"/>
              </a:ext>
            </a:extLst>
          </p:cNvPr>
          <p:cNvSpPr txBox="1"/>
          <p:nvPr/>
        </p:nvSpPr>
        <p:spPr>
          <a:xfrm>
            <a:off x="858415" y="1147665"/>
            <a:ext cx="5822303" cy="1805623"/>
          </a:xfrm>
          <a:prstGeom prst="rect">
            <a:avLst/>
          </a:prstGeom>
          <a:noFill/>
        </p:spPr>
        <p:txBody>
          <a:bodyPr wrap="square" rtlCol="0">
            <a:spAutoFit/>
          </a:bodyPr>
          <a:lstStyle/>
          <a:p>
            <a:pPr marL="347472" indent="-347472" algn="just" rtl="0" eaLnBrk="1" latinLnBrk="0" hangingPunct="1">
              <a:spcBef>
                <a:spcPts val="432"/>
              </a:spcBef>
              <a:buClrTx/>
              <a:buSzPts val="1800"/>
              <a:buFont typeface="Arial" panose="020B0604020202020204" pitchFamily="34" charset="0"/>
              <a:buChar char="•"/>
            </a:pPr>
            <a:r>
              <a:rPr lang="en-US" sz="1800" kern="1200" dirty="0">
                <a:solidFill>
                  <a:srgbClr val="000000"/>
                </a:solidFill>
                <a:effectLst/>
                <a:latin typeface="Cambria" panose="02040503050406030204" pitchFamily="18" charset="0"/>
                <a:ea typeface="Cambria" panose="02040503050406030204" pitchFamily="18" charset="0"/>
                <a:cs typeface="Verdana" panose="020B0604030504040204" pitchFamily="34" charset="0"/>
              </a:rPr>
              <a:t>A Histogram has been created for checking the distribution of </a:t>
            </a:r>
            <a:r>
              <a:rPr lang="en-US" sz="1800" kern="1200" dirty="0" smtClean="0">
                <a:solidFill>
                  <a:srgbClr val="000000"/>
                </a:solidFill>
                <a:effectLst/>
                <a:latin typeface="Cambria" panose="02040503050406030204" pitchFamily="18" charset="0"/>
                <a:ea typeface="Cambria" panose="02040503050406030204" pitchFamily="18" charset="0"/>
                <a:cs typeface="Verdana" panose="020B0604030504040204" pitchFamily="34" charset="0"/>
              </a:rPr>
              <a:t>Heart Rates </a:t>
            </a:r>
            <a:r>
              <a:rPr lang="en-US" sz="1800" kern="1200" dirty="0">
                <a:solidFill>
                  <a:srgbClr val="000000"/>
                </a:solidFill>
                <a:effectLst/>
                <a:latin typeface="Cambria" panose="02040503050406030204" pitchFamily="18" charset="0"/>
                <a:ea typeface="Cambria" panose="02040503050406030204" pitchFamily="18" charset="0"/>
                <a:cs typeface="Verdana" panose="020B0604030504040204" pitchFamily="34" charset="0"/>
              </a:rPr>
              <a:t>across various Frequencies. </a:t>
            </a:r>
            <a:endParaRPr lang="en-US" sz="1800" kern="1200" dirty="0" smtClean="0">
              <a:solidFill>
                <a:srgbClr val="000000"/>
              </a:solidFill>
              <a:effectLst/>
              <a:latin typeface="Cambria" panose="02040503050406030204" pitchFamily="18" charset="0"/>
              <a:ea typeface="Cambria" panose="02040503050406030204" pitchFamily="18" charset="0"/>
              <a:cs typeface="Verdana" panose="020B0604030504040204" pitchFamily="34" charset="0"/>
            </a:endParaRPr>
          </a:p>
          <a:p>
            <a:pPr marL="347472" indent="-347472" algn="just" rtl="0" eaLnBrk="1" latinLnBrk="0" hangingPunct="1">
              <a:spcBef>
                <a:spcPts val="432"/>
              </a:spcBef>
              <a:buClrTx/>
              <a:buSzPts val="1800"/>
              <a:buFont typeface="Arial" panose="020B0604020202020204" pitchFamily="34" charset="0"/>
              <a:buChar char="•"/>
            </a:pPr>
            <a:r>
              <a:rPr lang="en-US" sz="1800" kern="1200" dirty="0" smtClean="0">
                <a:solidFill>
                  <a:srgbClr val="000000"/>
                </a:solidFill>
                <a:effectLst/>
                <a:latin typeface="Cambria" panose="02040503050406030204" pitchFamily="18" charset="0"/>
                <a:ea typeface="Cambria" panose="02040503050406030204" pitchFamily="18" charset="0"/>
                <a:cs typeface="Verdana" panose="020B0604030504040204" pitchFamily="34" charset="0"/>
              </a:rPr>
              <a:t>A </a:t>
            </a:r>
            <a:r>
              <a:rPr lang="en-US" sz="1800" kern="1200" dirty="0">
                <a:solidFill>
                  <a:srgbClr val="000000"/>
                </a:solidFill>
                <a:effectLst/>
                <a:latin typeface="Cambria" panose="02040503050406030204" pitchFamily="18" charset="0"/>
                <a:ea typeface="Cambria" panose="02040503050406030204" pitchFamily="18" charset="0"/>
                <a:cs typeface="Verdana" panose="020B0604030504040204" pitchFamily="34" charset="0"/>
              </a:rPr>
              <a:t>pair plot has also been created to show the relationships between variables in the dataset.</a:t>
            </a:r>
            <a:endParaRPr lang="en-IN" dirty="0">
              <a:effectLst/>
            </a:endParaRPr>
          </a:p>
          <a:p>
            <a:pPr algn="just"/>
            <a:endParaRPr lang="en-IN" dirty="0"/>
          </a:p>
        </p:txBody>
      </p:sp>
    </p:spTree>
    <p:extLst>
      <p:ext uri="{BB962C8B-B14F-4D97-AF65-F5344CB8AC3E}">
        <p14:creationId xmlns:p14="http://schemas.microsoft.com/office/powerpoint/2010/main" val="1268413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7A9F418-B62D-9D75-4CB1-864D7C13E88C}"/>
              </a:ext>
            </a:extLst>
          </p:cNvPr>
          <p:cNvSpPr>
            <a:spLocks noGrp="1"/>
          </p:cNvSpPr>
          <p:nvPr>
            <p:ph idx="1"/>
          </p:nvPr>
        </p:nvSpPr>
        <p:spPr>
          <a:xfrm>
            <a:off x="812800" y="849087"/>
            <a:ext cx="10668000" cy="4917232"/>
          </a:xfrm>
        </p:spPr>
        <p:txBody>
          <a:bodyPr>
            <a:noAutofit/>
          </a:bodyPr>
          <a:lstStyle/>
          <a:p>
            <a:pPr marL="457200" lvl="1" indent="0" algn="just">
              <a:lnSpc>
                <a:spcPct val="150000"/>
              </a:lnSpc>
              <a:buNone/>
            </a:pPr>
            <a:r>
              <a:rPr lang="en-US" sz="1800" b="1" dirty="0">
                <a:effectLst/>
                <a:latin typeface="Cambria" panose="02040503050406030204" pitchFamily="18" charset="0"/>
                <a:ea typeface="Cambria" panose="02040503050406030204" pitchFamily="18" charset="0"/>
              </a:rPr>
              <a:t>Training and Testing:</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Before training the model, the data has to be split into two subsets: training data and testing data. </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In most cases, about 70-80% of the data is used for training. And the remaining 20-30% is used for testing. In our project, we have utilized 70% of the data for training and 30% for testing in order to prevent over fitting.</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During training, the model is fed data from which it learns patterns. The input data contains features such as :</a:t>
            </a:r>
            <a:endParaRPr lang="en-IN" sz="1800" dirty="0">
              <a:latin typeface="Cambria" panose="02040503050406030204" pitchFamily="18" charset="0"/>
              <a:ea typeface="Cambria" panose="02040503050406030204" pitchFamily="18" charset="0"/>
            </a:endParaRPr>
          </a:p>
          <a:p>
            <a:pPr lvl="0" algn="just">
              <a:buAutoNum type="arabicPeriod"/>
            </a:pPr>
            <a:r>
              <a:rPr lang="en-US" sz="1800" dirty="0">
                <a:effectLst/>
                <a:latin typeface="Cambria" panose="02040503050406030204" pitchFamily="18" charset="0"/>
                <a:ea typeface="Cambria" panose="02040503050406030204" pitchFamily="18" charset="0"/>
              </a:rPr>
              <a:t>Age </a:t>
            </a:r>
          </a:p>
          <a:p>
            <a:pPr lvl="0" algn="just">
              <a:buAutoNum type="arabicPeriod"/>
            </a:pPr>
            <a:r>
              <a:rPr lang="en-US" sz="1800" dirty="0" err="1">
                <a:effectLst/>
                <a:latin typeface="Cambria" panose="02040503050406030204" pitchFamily="18" charset="0"/>
                <a:ea typeface="Cambria" panose="02040503050406030204" pitchFamily="18" charset="0"/>
              </a:rPr>
              <a:t>cigsPerDay</a:t>
            </a:r>
            <a:r>
              <a:rPr lang="en-US" sz="1800" dirty="0">
                <a:effectLst/>
                <a:latin typeface="Cambria" panose="02040503050406030204" pitchFamily="18" charset="0"/>
                <a:ea typeface="Cambria" panose="02040503050406030204" pitchFamily="18" charset="0"/>
              </a:rPr>
              <a:t> </a:t>
            </a:r>
            <a:endParaRPr lang="en-IN" sz="1800" dirty="0">
              <a:latin typeface="Cambria" panose="02040503050406030204" pitchFamily="18" charset="0"/>
              <a:ea typeface="Cambria" panose="02040503050406030204" pitchFamily="18" charset="0"/>
            </a:endParaRPr>
          </a:p>
          <a:p>
            <a:pPr lvl="0" algn="just">
              <a:buAutoNum type="arabicPeriod"/>
            </a:pPr>
            <a:r>
              <a:rPr lang="en-US" sz="1800" dirty="0" err="1">
                <a:effectLst/>
                <a:latin typeface="Cambria" panose="02040503050406030204" pitchFamily="18" charset="0"/>
                <a:ea typeface="Cambria" panose="02040503050406030204" pitchFamily="18" charset="0"/>
              </a:rPr>
              <a:t>BPMeds</a:t>
            </a:r>
            <a:r>
              <a:rPr lang="en-US" sz="1800" dirty="0">
                <a:effectLst/>
                <a:latin typeface="Cambria" panose="02040503050406030204" pitchFamily="18" charset="0"/>
                <a:ea typeface="Cambria" panose="02040503050406030204" pitchFamily="18" charset="0"/>
              </a:rPr>
              <a:t> </a:t>
            </a:r>
            <a:endParaRPr lang="en-IN" sz="1800" dirty="0">
              <a:latin typeface="Cambria" panose="02040503050406030204" pitchFamily="18" charset="0"/>
              <a:ea typeface="Cambria" panose="02040503050406030204" pitchFamily="18" charset="0"/>
            </a:endParaRPr>
          </a:p>
          <a:p>
            <a:pPr lvl="0" algn="just">
              <a:buAutoNum type="arabicPeriod"/>
            </a:pPr>
            <a:r>
              <a:rPr lang="en-US" sz="1800" dirty="0" err="1">
                <a:effectLst/>
                <a:latin typeface="Cambria" panose="02040503050406030204" pitchFamily="18" charset="0"/>
                <a:ea typeface="Cambria" panose="02040503050406030204" pitchFamily="18" charset="0"/>
              </a:rPr>
              <a:t>prevalentStroke</a:t>
            </a:r>
            <a:endParaRPr lang="en-IN" sz="1800" dirty="0">
              <a:latin typeface="Cambria" panose="02040503050406030204" pitchFamily="18" charset="0"/>
              <a:ea typeface="Cambria" panose="02040503050406030204" pitchFamily="18" charset="0"/>
            </a:endParaRPr>
          </a:p>
          <a:p>
            <a:pPr lvl="0" algn="just">
              <a:buAutoNum type="arabicPeriod"/>
            </a:pPr>
            <a:r>
              <a:rPr lang="en-US" sz="1800" dirty="0" err="1">
                <a:effectLst/>
                <a:latin typeface="Cambria" panose="02040503050406030204" pitchFamily="18" charset="0"/>
                <a:ea typeface="Cambria" panose="02040503050406030204" pitchFamily="18" charset="0"/>
              </a:rPr>
              <a:t>prevalentHyp</a:t>
            </a:r>
            <a:endParaRPr lang="en-US" sz="1800" dirty="0">
              <a:latin typeface="Cambria" panose="02040503050406030204" pitchFamily="18" charset="0"/>
              <a:ea typeface="Cambria" panose="02040503050406030204" pitchFamily="18" charset="0"/>
            </a:endParaRPr>
          </a:p>
          <a:p>
            <a:pPr lvl="0" algn="just">
              <a:buAutoNum type="arabicPeriod"/>
            </a:pPr>
            <a:r>
              <a:rPr lang="en-US" sz="1800" dirty="0">
                <a:effectLst/>
                <a:latin typeface="Cambria" panose="02040503050406030204" pitchFamily="18" charset="0"/>
                <a:ea typeface="Cambria" panose="02040503050406030204" pitchFamily="18" charset="0"/>
              </a:rPr>
              <a:t>Diabetes</a:t>
            </a:r>
          </a:p>
          <a:p>
            <a:pPr lvl="0" algn="just">
              <a:buAutoNum type="arabicPeriod"/>
            </a:pPr>
            <a:r>
              <a:rPr lang="en-US" sz="1800" dirty="0" err="1">
                <a:effectLst/>
                <a:latin typeface="Cambria" panose="02040503050406030204" pitchFamily="18" charset="0"/>
                <a:ea typeface="Cambria" panose="02040503050406030204" pitchFamily="18" charset="0"/>
              </a:rPr>
              <a:t>totChol</a:t>
            </a:r>
            <a:endParaRPr lang="en-US" sz="1800" dirty="0">
              <a:latin typeface="Cambria" panose="02040503050406030204" pitchFamily="18" charset="0"/>
              <a:ea typeface="Cambria" panose="02040503050406030204" pitchFamily="18" charset="0"/>
            </a:endParaRPr>
          </a:p>
          <a:p>
            <a:pPr lvl="0" algn="just">
              <a:buAutoNum type="arabicPeriod"/>
            </a:pPr>
            <a:r>
              <a:rPr lang="en-US" sz="1800" dirty="0" err="1">
                <a:effectLst/>
                <a:latin typeface="Cambria" panose="02040503050406030204" pitchFamily="18" charset="0"/>
                <a:ea typeface="Cambria" panose="02040503050406030204" pitchFamily="18" charset="0"/>
              </a:rPr>
              <a:t>sysBP</a:t>
            </a:r>
            <a:endParaRPr lang="en-US" sz="1800" dirty="0">
              <a:effectLst/>
              <a:latin typeface="Cambria" panose="02040503050406030204" pitchFamily="18" charset="0"/>
              <a:ea typeface="Cambria" panose="02040503050406030204" pitchFamily="18" charset="0"/>
            </a:endParaRPr>
          </a:p>
          <a:p>
            <a:pPr marL="457200" indent="0" algn="just">
              <a:buNone/>
            </a:pPr>
            <a:r>
              <a:rPr lang="en-US" sz="1800" dirty="0">
                <a:effectLst/>
                <a:latin typeface="Cambria" panose="02040503050406030204" pitchFamily="18" charset="0"/>
                <a:ea typeface="Cambria" panose="02040503050406030204" pitchFamily="18" charset="0"/>
              </a:rPr>
              <a:t>                 </a:t>
            </a:r>
            <a:endParaRPr lang="en-IN" sz="1800"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 xmlns:a16="http://schemas.microsoft.com/office/drawing/2014/main" id="{ACEDBDBC-D5AC-DA61-AAF6-901348349124}"/>
              </a:ext>
            </a:extLst>
          </p:cNvPr>
          <p:cNvSpPr txBox="1"/>
          <p:nvPr/>
        </p:nvSpPr>
        <p:spPr>
          <a:xfrm>
            <a:off x="3237723" y="3159681"/>
            <a:ext cx="3163076" cy="1200329"/>
          </a:xfrm>
          <a:prstGeom prst="rect">
            <a:avLst/>
          </a:prstGeom>
          <a:noFill/>
        </p:spPr>
        <p:txBody>
          <a:bodyPr wrap="square" rtlCol="0">
            <a:spAutoFit/>
          </a:bodyPr>
          <a:lstStyle/>
          <a:p>
            <a:pPr marL="558165" indent="-457200" algn="just"/>
            <a:r>
              <a:rPr lang="en-US" sz="1800" dirty="0">
                <a:effectLst/>
                <a:latin typeface="Cambria" panose="02040503050406030204" pitchFamily="18" charset="0"/>
                <a:ea typeface="Cambria" panose="02040503050406030204" pitchFamily="18" charset="0"/>
              </a:rPr>
              <a:t>9. </a:t>
            </a:r>
            <a:r>
              <a:rPr lang="en-US" sz="1800" dirty="0" err="1">
                <a:effectLst/>
                <a:latin typeface="Cambria" panose="02040503050406030204" pitchFamily="18" charset="0"/>
                <a:ea typeface="Cambria" panose="02040503050406030204" pitchFamily="18" charset="0"/>
              </a:rPr>
              <a:t>diaBP</a:t>
            </a:r>
            <a:endParaRPr lang="en-IN" sz="1800" dirty="0">
              <a:effectLst/>
              <a:latin typeface="Cambria" panose="02040503050406030204" pitchFamily="18" charset="0"/>
              <a:ea typeface="Cambria" panose="02040503050406030204" pitchFamily="18" charset="0"/>
            </a:endParaRPr>
          </a:p>
          <a:p>
            <a:pPr marL="558165" indent="-457200" algn="just"/>
            <a:r>
              <a:rPr lang="en-US" sz="1800" dirty="0">
                <a:effectLst/>
                <a:latin typeface="Cambria" panose="02040503050406030204" pitchFamily="18" charset="0"/>
                <a:ea typeface="Cambria" panose="02040503050406030204" pitchFamily="18" charset="0"/>
              </a:rPr>
              <a:t>10. BMI</a:t>
            </a:r>
            <a:endParaRPr lang="en-IN" sz="1800" dirty="0">
              <a:effectLst/>
              <a:latin typeface="Cambria" panose="02040503050406030204" pitchFamily="18" charset="0"/>
              <a:ea typeface="Cambria" panose="02040503050406030204" pitchFamily="18" charset="0"/>
            </a:endParaRPr>
          </a:p>
          <a:p>
            <a:pPr marL="558165" indent="-457200" algn="just"/>
            <a:r>
              <a:rPr lang="en-US" sz="1800" dirty="0">
                <a:effectLst/>
                <a:latin typeface="Cambria" panose="02040503050406030204" pitchFamily="18" charset="0"/>
                <a:ea typeface="Cambria" panose="02040503050406030204" pitchFamily="18" charset="0"/>
              </a:rPr>
              <a:t>11. heartrate</a:t>
            </a:r>
            <a:endParaRPr lang="en-IN" sz="1800" dirty="0">
              <a:effectLst/>
              <a:latin typeface="Cambria" panose="02040503050406030204" pitchFamily="18" charset="0"/>
              <a:ea typeface="Cambria" panose="02040503050406030204" pitchFamily="18" charset="0"/>
            </a:endParaRPr>
          </a:p>
          <a:p>
            <a:pPr marL="558165" indent="-457200" algn="just"/>
            <a:r>
              <a:rPr lang="en-US" sz="1800" dirty="0">
                <a:effectLst/>
                <a:latin typeface="Cambria" panose="02040503050406030204" pitchFamily="18" charset="0"/>
                <a:ea typeface="Cambria" panose="02040503050406030204" pitchFamily="18" charset="0"/>
              </a:rPr>
              <a:t>12. Glucose. </a:t>
            </a:r>
            <a:endParaRPr lang="en-IN" sz="1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85566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80E3FC11-23ED-68A4-D01A-8DD0D10C0FAE}"/>
              </a:ext>
            </a:extLst>
          </p:cNvPr>
          <p:cNvSpPr>
            <a:spLocks noGrp="1"/>
          </p:cNvSpPr>
          <p:nvPr>
            <p:ph idx="1"/>
          </p:nvPr>
        </p:nvSpPr>
        <p:spPr>
          <a:xfrm>
            <a:off x="812800" y="1110343"/>
            <a:ext cx="10668000" cy="5187820"/>
          </a:xfrm>
        </p:spPr>
        <p:txBody>
          <a:bodyPr>
            <a:normAutofit/>
          </a:bodyPr>
          <a:lstStyle/>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Once the training is done, the model is tested on new, unseen data. The model makes predictions and the results are compared to the actual outcomes to evaluate its performance.  </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The testing phase is crucial because it makes sure that the model is not just memorizing the training data but also making accurate predictions on new unseen data.</a:t>
            </a:r>
          </a:p>
          <a:p>
            <a:pPr marL="0" lvl="0" indent="0" algn="just">
              <a:buNone/>
            </a:pPr>
            <a:r>
              <a:rPr lang="en-IN" sz="1800" b="1" dirty="0">
                <a:effectLst/>
                <a:latin typeface="Cambria" panose="02040503050406030204" pitchFamily="18" charset="0"/>
                <a:ea typeface="Cambria" panose="02040503050406030204" pitchFamily="18" charset="0"/>
              </a:rPr>
              <a:t>Models:</a:t>
            </a:r>
          </a:p>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The models that we have used in our backend are Logistic Regression, Decision Tree and Random Forest.</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Logistic Regression: This is used to predict if the patient has heart diseases or not. ‘1’ if the patient has heart diseases and ‘0’ if the patient does not have heart diseases based on features such as Age and cholesterol.</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Decision Tree: This is a flowchart which is used to make decisions based on different features. </a:t>
            </a:r>
            <a:endParaRPr lang="en-US" sz="1800" dirty="0" smtClean="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smtClean="0">
                <a:effectLst/>
                <a:latin typeface="Cambria" panose="02040503050406030204" pitchFamily="18" charset="0"/>
                <a:ea typeface="Cambria" panose="02040503050406030204" pitchFamily="18" charset="0"/>
              </a:rPr>
              <a:t>Random </a:t>
            </a:r>
            <a:r>
              <a:rPr lang="en-US" sz="1800" dirty="0">
                <a:effectLst/>
                <a:latin typeface="Cambria" panose="02040503050406030204" pitchFamily="18" charset="0"/>
                <a:ea typeface="Cambria" panose="02040503050406030204" pitchFamily="18" charset="0"/>
              </a:rPr>
              <a:t>Forest: </a:t>
            </a:r>
            <a:r>
              <a:rPr lang="en-US" sz="1800" dirty="0" smtClean="0">
                <a:effectLst/>
                <a:latin typeface="Cambria" panose="02040503050406030204" pitchFamily="18" charset="0"/>
                <a:ea typeface="Cambria" panose="02040503050406030204" pitchFamily="18" charset="0"/>
              </a:rPr>
              <a:t>An </a:t>
            </a:r>
            <a:r>
              <a:rPr lang="en-US" sz="1800" dirty="0">
                <a:effectLst/>
                <a:latin typeface="Cambria" panose="02040503050406030204" pitchFamily="18" charset="0"/>
                <a:ea typeface="Cambria" panose="02040503050406030204" pitchFamily="18" charset="0"/>
              </a:rPr>
              <a:t>ensemble method that combines multiple decision tress instead of just one to make an accurate and stable prediction.</a:t>
            </a:r>
            <a:endParaRPr lang="en-IN" sz="1800" dirty="0">
              <a:effectLst/>
              <a:latin typeface="Cambria" panose="02040503050406030204" pitchFamily="18" charset="0"/>
              <a:ea typeface="Cambria" panose="02040503050406030204" pitchFamily="18" charset="0"/>
            </a:endParaRPr>
          </a:p>
          <a:p>
            <a:pPr marL="0" lvl="0" indent="0" algn="just">
              <a:buNone/>
            </a:pPr>
            <a:endParaRPr lang="en-IN" sz="14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9932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Introduction</a:t>
            </a:r>
          </a:p>
        </p:txBody>
      </p:sp>
      <p:sp>
        <p:nvSpPr>
          <p:cNvPr id="3" name="Content Placeholder 2"/>
          <p:cNvSpPr>
            <a:spLocks noGrp="1"/>
          </p:cNvSpPr>
          <p:nvPr>
            <p:ph idx="1"/>
          </p:nvPr>
        </p:nvSpPr>
        <p:spPr/>
        <p:txBody>
          <a:bodyPr/>
          <a:lstStyle/>
          <a:p>
            <a:pPr algn="just"/>
            <a:r>
              <a:rPr lang="en-GB" sz="1800" dirty="0">
                <a:latin typeface="Cambria" pitchFamily="18" charset="0"/>
                <a:ea typeface="Cambria" pitchFamily="18" charset="0"/>
              </a:rPr>
              <a:t>Patient Case Similarity is used in healthcare systems, particularly in clinical decision support systems, to give similarity scores between the new and old patients.</a:t>
            </a:r>
          </a:p>
          <a:p>
            <a:pPr algn="just"/>
            <a:r>
              <a:rPr lang="en-GB" sz="1800" dirty="0">
                <a:latin typeface="Cambria" pitchFamily="18" charset="0"/>
                <a:ea typeface="Cambria" pitchFamily="18" charset="0"/>
              </a:rPr>
              <a:t>In this project, we are comparing a new patient’s data with a historical patient. The data is gathered from electronic health records (EHRs) and various research papers.</a:t>
            </a:r>
          </a:p>
          <a:p>
            <a:pPr algn="just"/>
            <a:r>
              <a:rPr lang="en-GB" sz="1800" dirty="0">
                <a:latin typeface="Cambria" pitchFamily="18" charset="0"/>
                <a:ea typeface="Cambria" pitchFamily="18" charset="0"/>
              </a:rPr>
              <a:t>This is done to identify similar patterns and predict the </a:t>
            </a:r>
            <a:r>
              <a:rPr lang="en-GB" sz="1800" dirty="0" smtClean="0">
                <a:latin typeface="Cambria" pitchFamily="18" charset="0"/>
                <a:ea typeface="Cambria" pitchFamily="18" charset="0"/>
              </a:rPr>
              <a:t>similarity score. </a:t>
            </a:r>
            <a:endParaRPr lang="en-GB" sz="1800" dirty="0">
              <a:latin typeface="Cambria" pitchFamily="18" charset="0"/>
              <a:ea typeface="Cambria" pitchFamily="18" charset="0"/>
            </a:endParaRPr>
          </a:p>
          <a:p>
            <a:pPr algn="just"/>
            <a:r>
              <a:rPr lang="en-GB" sz="1800" dirty="0">
                <a:latin typeface="Cambria" pitchFamily="18" charset="0"/>
                <a:ea typeface="Cambria" pitchFamily="18" charset="0"/>
              </a:rPr>
              <a:t>The main goal is to cluster patients based on heart diseases.</a:t>
            </a:r>
          </a:p>
          <a:p>
            <a:pPr algn="just"/>
            <a:r>
              <a:rPr lang="en-GB" sz="1800" dirty="0">
                <a:latin typeface="Cambria" pitchFamily="18" charset="0"/>
                <a:ea typeface="Cambria" pitchFamily="18" charset="0"/>
              </a:rPr>
              <a:t>After which we will improve the diagnostic accuracy, predictive models and optimize </a:t>
            </a:r>
            <a:r>
              <a:rPr lang="en-GB" sz="1800" dirty="0" smtClean="0">
                <a:latin typeface="Cambria" pitchFamily="18" charset="0"/>
                <a:ea typeface="Cambria" pitchFamily="18" charset="0"/>
              </a:rPr>
              <a:t>the models.</a:t>
            </a:r>
            <a:endParaRPr lang="en-GB" sz="1800" dirty="0">
              <a:latin typeface="Cambria" pitchFamily="18" charset="0"/>
              <a:ea typeface="Cambria" pitchFamily="18" charset="0"/>
            </a:endParaRPr>
          </a:p>
          <a:p>
            <a:pPr marL="0" indent="0">
              <a:buNone/>
            </a:pPr>
            <a:endParaRPr lang="en-GB" dirty="0"/>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A4D784C-9F91-E576-EB5E-65D6E03A6BF0}"/>
              </a:ext>
            </a:extLst>
          </p:cNvPr>
          <p:cNvSpPr>
            <a:spLocks noGrp="1"/>
          </p:cNvSpPr>
          <p:nvPr>
            <p:ph idx="1"/>
          </p:nvPr>
        </p:nvSpPr>
        <p:spPr>
          <a:xfrm>
            <a:off x="522514" y="905069"/>
            <a:ext cx="6802017" cy="5346441"/>
          </a:xfrm>
        </p:spPr>
        <p:txBody>
          <a:bodyPr>
            <a:normAutofit/>
          </a:bodyPr>
          <a:lstStyle/>
          <a:p>
            <a:pPr marL="457200" lvl="1" indent="0" algn="just">
              <a:spcAft>
                <a:spcPts val="800"/>
              </a:spcAft>
              <a:buNone/>
            </a:pPr>
            <a:r>
              <a:rPr lang="en-US" sz="1800" b="1" dirty="0">
                <a:solidFill>
                  <a:srgbClr val="000000"/>
                </a:solidFill>
                <a:effectLst/>
                <a:latin typeface="Cambria" panose="02040503050406030204" pitchFamily="18" charset="0"/>
                <a:ea typeface="Cambria" panose="02040503050406030204" pitchFamily="18" charset="0"/>
              </a:rPr>
              <a:t>Clustering: </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solidFill>
                  <a:srgbClr val="000000"/>
                </a:solidFill>
                <a:effectLst/>
                <a:latin typeface="Cambria" panose="02040503050406030204" pitchFamily="18" charset="0"/>
                <a:ea typeface="Cambria" panose="02040503050406030204" pitchFamily="18" charset="0"/>
              </a:rPr>
              <a:t>Clustering is a method in data analysis that groups similar objects or data points together.</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solidFill>
                  <a:srgbClr val="000000"/>
                </a:solidFill>
                <a:effectLst/>
                <a:latin typeface="Cambria" panose="02040503050406030204" pitchFamily="18" charset="0"/>
                <a:ea typeface="Cambria" panose="02040503050406030204" pitchFamily="18" charset="0"/>
              </a:rPr>
              <a:t>In our project, we have implemented K-means clustering, a well-known </a:t>
            </a:r>
            <a:r>
              <a:rPr lang="en-US" sz="1800" dirty="0">
                <a:solidFill>
                  <a:srgbClr val="000000"/>
                </a:solidFill>
                <a:latin typeface="Cambria" panose="02040503050406030204" pitchFamily="18" charset="0"/>
                <a:ea typeface="Cambria" panose="02040503050406030204" pitchFamily="18" charset="0"/>
              </a:rPr>
              <a:t>ML</a:t>
            </a:r>
            <a:r>
              <a:rPr lang="en-US" sz="1800" dirty="0">
                <a:solidFill>
                  <a:srgbClr val="000000"/>
                </a:solidFill>
                <a:effectLst/>
                <a:latin typeface="Cambria" panose="02040503050406030204" pitchFamily="18" charset="0"/>
                <a:ea typeface="Cambria" panose="02040503050406030204" pitchFamily="18" charset="0"/>
              </a:rPr>
              <a:t> method used to divide data into a number of </a:t>
            </a:r>
            <a:r>
              <a:rPr lang="en-US" sz="1800" dirty="0" smtClean="0">
                <a:solidFill>
                  <a:srgbClr val="000000"/>
                </a:solidFill>
                <a:effectLst/>
                <a:latin typeface="Cambria" panose="02040503050406030204" pitchFamily="18" charset="0"/>
                <a:ea typeface="Cambria" panose="02040503050406030204" pitchFamily="18" charset="0"/>
              </a:rPr>
              <a:t>groups.</a:t>
            </a:r>
          </a:p>
          <a:p>
            <a:pPr marL="342900" lvl="0" indent="-342900" algn="just">
              <a:buFont typeface="Symbol" panose="05050102010706020507" pitchFamily="18" charset="2"/>
              <a:buChar char=""/>
            </a:pPr>
            <a:r>
              <a:rPr lang="en-US" sz="1800" dirty="0" smtClean="0">
                <a:solidFill>
                  <a:srgbClr val="000000"/>
                </a:solidFill>
                <a:effectLst/>
                <a:latin typeface="Cambria" panose="02040503050406030204" pitchFamily="18" charset="0"/>
                <a:ea typeface="Cambria" panose="02040503050406030204" pitchFamily="18" charset="0"/>
              </a:rPr>
              <a:t>A </a:t>
            </a:r>
            <a:r>
              <a:rPr lang="en-US" sz="1800" dirty="0">
                <a:solidFill>
                  <a:srgbClr val="000000"/>
                </a:solidFill>
                <a:effectLst/>
                <a:latin typeface="Cambria" panose="02040503050406030204" pitchFamily="18" charset="0"/>
                <a:ea typeface="Cambria" panose="02040503050406030204" pitchFamily="18" charset="0"/>
              </a:rPr>
              <a:t>scatter plot is made with patient age on the x-axis and cholesterol levels on the y-axis, and the points are colored based on their cluster. </a:t>
            </a:r>
            <a:endParaRPr lang="en-IN" sz="1800" dirty="0">
              <a:effectLst/>
              <a:latin typeface="Cambria" panose="02040503050406030204" pitchFamily="18" charset="0"/>
              <a:ea typeface="Cambria" panose="02040503050406030204" pitchFamily="18" charset="0"/>
            </a:endParaRPr>
          </a:p>
          <a:p>
            <a:pPr marL="457200" lvl="1" indent="0" algn="just">
              <a:buNone/>
            </a:pPr>
            <a:r>
              <a:rPr lang="en-US" sz="1800" b="1" dirty="0">
                <a:solidFill>
                  <a:srgbClr val="000000"/>
                </a:solidFill>
                <a:effectLst/>
                <a:latin typeface="Cambria" panose="02040503050406030204" pitchFamily="18" charset="0"/>
                <a:ea typeface="Cambria" panose="02040503050406030204" pitchFamily="18" charset="0"/>
              </a:rPr>
              <a:t>Silhouette score: </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solidFill>
                  <a:srgbClr val="000000"/>
                </a:solidFill>
                <a:effectLst/>
                <a:latin typeface="Cambria" panose="02040503050406030204" pitchFamily="18" charset="0"/>
                <a:ea typeface="Cambria" panose="02040503050406030204" pitchFamily="18" charset="0"/>
              </a:rPr>
              <a:t>The Silhouette Score checks how well data points are grouped together by calculating the score for different numbers of clusters using K-Means.</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solidFill>
                  <a:srgbClr val="000000"/>
                </a:solidFill>
                <a:effectLst/>
                <a:latin typeface="Cambria" panose="02040503050406030204" pitchFamily="18" charset="0"/>
                <a:ea typeface="Cambria" panose="02040503050406030204" pitchFamily="18" charset="0"/>
              </a:rPr>
              <a:t>It compares how similar each point is to its own group compared to other groups and prints the score for each number of clusters to help us choose the best one.</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pPr>
            <a:r>
              <a:rPr lang="en-US" sz="1800" dirty="0">
                <a:solidFill>
                  <a:srgbClr val="000000"/>
                </a:solidFill>
                <a:effectLst/>
                <a:latin typeface="Cambria" panose="02040503050406030204" pitchFamily="18" charset="0"/>
                <a:ea typeface="Cambria" panose="02040503050406030204" pitchFamily="18" charset="0"/>
              </a:rPr>
              <a:t>Higher score means the groups are clear and better formed.</a:t>
            </a:r>
            <a:endParaRPr lang="en-IN" sz="1800" dirty="0">
              <a:effectLst/>
              <a:latin typeface="Cambria" panose="02040503050406030204" pitchFamily="18" charset="0"/>
              <a:ea typeface="Cambria" panose="02040503050406030204" pitchFamily="18" charset="0"/>
            </a:endParaRPr>
          </a:p>
          <a:p>
            <a:endParaRPr lang="en-IN" sz="18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 xmlns:a16="http://schemas.microsoft.com/office/drawing/2014/main" id="{F4D98E38-9B32-65F3-1194-A50937C2824F}"/>
              </a:ext>
            </a:extLst>
          </p:cNvPr>
          <p:cNvPicPr>
            <a:picLocks noChangeAspect="1"/>
          </p:cNvPicPr>
          <p:nvPr/>
        </p:nvPicPr>
        <p:blipFill>
          <a:blip r:embed="rId2">
            <a:extLst>
              <a:ext uri="{28A0092B-C50C-407E-A947-70E740481C1C}">
                <a14:useLocalDpi xmlns:a14="http://schemas.microsoft.com/office/drawing/2010/main" val="0"/>
              </a:ext>
            </a:extLst>
          </a:blip>
          <a:srcRect l="1427" r="2024"/>
          <a:stretch/>
        </p:blipFill>
        <p:spPr bwMode="auto">
          <a:xfrm>
            <a:off x="7324531" y="1894916"/>
            <a:ext cx="4600192" cy="3068168"/>
          </a:xfrm>
          <a:prstGeom prst="rect">
            <a:avLst/>
          </a:prstGeom>
          <a:noFill/>
          <a:ln>
            <a:noFill/>
          </a:ln>
        </p:spPr>
      </p:pic>
    </p:spTree>
    <p:extLst>
      <p:ext uri="{BB962C8B-B14F-4D97-AF65-F5344CB8AC3E}">
        <p14:creationId xmlns:p14="http://schemas.microsoft.com/office/powerpoint/2010/main" val="223211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55A156-B1FC-CA07-89DA-0BCF63C14900}"/>
              </a:ext>
            </a:extLst>
          </p:cNvPr>
          <p:cNvSpPr>
            <a:spLocks noGrp="1"/>
          </p:cNvSpPr>
          <p:nvPr>
            <p:ph type="title"/>
          </p:nvPr>
        </p:nvSpPr>
        <p:spPr/>
        <p:txBody>
          <a:bodyPr/>
          <a:lstStyle/>
          <a:p>
            <a:r>
              <a:rPr lang="en-US" dirty="0">
                <a:latin typeface="Cambria" pitchFamily="18" charset="0"/>
                <a:ea typeface="Cambria" pitchFamily="18" charset="0"/>
              </a:rPr>
              <a:t>Architecture</a:t>
            </a:r>
            <a:endParaRPr lang="en-IN" dirty="0">
              <a:latin typeface="Cambria" pitchFamily="18" charset="0"/>
              <a:ea typeface="Cambria" pitchFamily="18"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84" t="3542" r="1994" b="3148"/>
          <a:stretch/>
        </p:blipFill>
        <p:spPr bwMode="auto">
          <a:xfrm>
            <a:off x="6662057" y="1190882"/>
            <a:ext cx="5069404" cy="4655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 xmlns:a16="http://schemas.microsoft.com/office/drawing/2014/main" id="{8719069E-2ABF-984A-13FC-CF7D4FC4580D}"/>
              </a:ext>
            </a:extLst>
          </p:cNvPr>
          <p:cNvSpPr txBox="1"/>
          <p:nvPr/>
        </p:nvSpPr>
        <p:spPr>
          <a:xfrm>
            <a:off x="812800" y="979714"/>
            <a:ext cx="5583853" cy="5078313"/>
          </a:xfrm>
          <a:prstGeom prst="rect">
            <a:avLst/>
          </a:prstGeom>
          <a:noFill/>
        </p:spPr>
        <p:txBody>
          <a:bodyPr wrap="square" rtlCol="0">
            <a:spAutoFit/>
          </a:bodyPr>
          <a:lstStyle/>
          <a:p>
            <a:pPr marL="0" lvl="0" indent="0" algn="just">
              <a:buNone/>
            </a:pPr>
            <a:r>
              <a:rPr lang="en-IN" sz="1800" b="1" dirty="0">
                <a:effectLst/>
                <a:latin typeface="Cambria" panose="02040503050406030204" pitchFamily="18" charset="0"/>
                <a:ea typeface="Cambria" panose="02040503050406030204" pitchFamily="18" charset="0"/>
              </a:rPr>
              <a:t>Data Source Layer:</a:t>
            </a:r>
            <a:r>
              <a:rPr lang="en-IN" sz="1800" dirty="0">
                <a:effectLst/>
                <a:latin typeface="Cambria" panose="02040503050406030204" pitchFamily="18" charset="0"/>
                <a:ea typeface="Cambria" panose="02040503050406030204" pitchFamily="18" charset="0"/>
              </a:rPr>
              <a:t> </a:t>
            </a:r>
          </a:p>
          <a:p>
            <a:pPr marL="342900" lvl="0" indent="-342900" algn="just">
              <a:buFont typeface="Symbol" panose="05050102010706020507" pitchFamily="18" charset="2"/>
              <a:buChar char=""/>
            </a:pPr>
            <a:r>
              <a:rPr lang="en-IN" dirty="0">
                <a:latin typeface="Cambria" panose="02040503050406030204" pitchFamily="18" charset="0"/>
                <a:ea typeface="Cambria" panose="02040503050406030204" pitchFamily="18" charset="0"/>
              </a:rPr>
              <a:t>C</a:t>
            </a:r>
            <a:r>
              <a:rPr lang="en-IN" sz="1800" dirty="0">
                <a:effectLst/>
                <a:latin typeface="Cambria" panose="02040503050406030204" pitchFamily="18" charset="0"/>
                <a:ea typeface="Cambria" panose="02040503050406030204" pitchFamily="18" charset="0"/>
              </a:rPr>
              <a:t>ollect patient data and split it into two parts: one to train the model and another to test the model.</a:t>
            </a:r>
          </a:p>
          <a:p>
            <a:pPr marL="342900" lvl="0" indent="-342900" algn="just">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Key feature: Keeps data secure and only allows authorized access.</a:t>
            </a:r>
          </a:p>
          <a:p>
            <a:pPr marL="0" lvl="0" indent="0" algn="just">
              <a:buNone/>
            </a:pPr>
            <a:r>
              <a:rPr lang="en-IN" sz="1800" b="1" dirty="0">
                <a:effectLst/>
                <a:latin typeface="Cambria" panose="02040503050406030204" pitchFamily="18" charset="0"/>
                <a:ea typeface="Cambria" panose="02040503050406030204" pitchFamily="18" charset="0"/>
              </a:rPr>
              <a:t>Exploratory Data Analysis (EDA):</a:t>
            </a:r>
          </a:p>
          <a:p>
            <a:pPr marL="342900" lvl="0" indent="-342900" algn="just">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Prepares the data and finds useful insights.</a:t>
            </a:r>
          </a:p>
          <a:p>
            <a:pPr marL="342900" lvl="0" indent="-342900" algn="just">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Fixing problems in the data, like missing information.</a:t>
            </a:r>
          </a:p>
          <a:p>
            <a:pPr marL="342900" lvl="0" indent="-342900" algn="just">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Creating simple charts (like bar charts, histograms, and pair plots) to understand patterns.</a:t>
            </a:r>
          </a:p>
          <a:p>
            <a:pPr marL="0" lvl="0" indent="0" algn="just">
              <a:buNone/>
            </a:pPr>
            <a:r>
              <a:rPr lang="en-IN" sz="1800" b="1" dirty="0">
                <a:effectLst/>
                <a:latin typeface="Cambria" panose="02040503050406030204" pitchFamily="18" charset="0"/>
                <a:ea typeface="Cambria" panose="02040503050406030204" pitchFamily="18" charset="0"/>
              </a:rPr>
              <a:t>Patient Similarity Model: </a:t>
            </a:r>
          </a:p>
          <a:p>
            <a:pPr marL="342900" lvl="0" indent="-342900" algn="just">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It groups patients who are similar to each other.</a:t>
            </a:r>
          </a:p>
          <a:p>
            <a:pPr marL="342900" lvl="0" indent="-342900" algn="just">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Uses tools like:</a:t>
            </a:r>
          </a:p>
          <a:p>
            <a:pPr marL="342900" lvl="0" indent="-342900" algn="just">
              <a:buFont typeface="Wingdings" panose="05000000000000000000" pitchFamily="2" charset="2"/>
              <a:buChar char=""/>
            </a:pPr>
            <a:r>
              <a:rPr lang="en-IN" sz="1800" dirty="0">
                <a:effectLst/>
                <a:latin typeface="Cambria" panose="02040503050406030204" pitchFamily="18" charset="0"/>
                <a:ea typeface="Cambria" panose="02040503050406030204" pitchFamily="18" charset="0"/>
              </a:rPr>
              <a:t>Neural networks (CNN) for </a:t>
            </a:r>
            <a:r>
              <a:rPr lang="en-IN" sz="1800" dirty="0" err="1">
                <a:effectLst/>
                <a:latin typeface="Cambria" panose="02040503050406030204" pitchFamily="18" charset="0"/>
                <a:ea typeface="Cambria" panose="02040503050406030204" pitchFamily="18" charset="0"/>
              </a:rPr>
              <a:t>analyzing</a:t>
            </a:r>
            <a:r>
              <a:rPr lang="en-IN" sz="1800" dirty="0">
                <a:effectLst/>
                <a:latin typeface="Cambria" panose="02040503050406030204" pitchFamily="18" charset="0"/>
                <a:ea typeface="Cambria" panose="02040503050406030204" pitchFamily="18" charset="0"/>
              </a:rPr>
              <a:t> complex data.</a:t>
            </a:r>
          </a:p>
          <a:p>
            <a:pPr marL="342900" lvl="0" indent="-342900" algn="just">
              <a:buFont typeface="Wingdings" panose="05000000000000000000" pitchFamily="2" charset="2"/>
              <a:buChar char=""/>
            </a:pPr>
            <a:r>
              <a:rPr lang="en-IN" sz="1800" dirty="0">
                <a:effectLst/>
                <a:latin typeface="Cambria" panose="02040503050406030204" pitchFamily="18" charset="0"/>
                <a:ea typeface="Cambria" panose="02040503050406030204" pitchFamily="18" charset="0"/>
              </a:rPr>
              <a:t>Simple models (Logistic Regression, Decision Trees).</a:t>
            </a:r>
          </a:p>
          <a:p>
            <a:pPr marL="342900" lvl="0" indent="-342900" algn="just">
              <a:buFont typeface="Wingdings" panose="05000000000000000000" pitchFamily="2" charset="2"/>
              <a:buChar char=""/>
            </a:pPr>
            <a:r>
              <a:rPr lang="en-IN" sz="1800" dirty="0">
                <a:effectLst/>
                <a:latin typeface="Cambria" panose="02040503050406030204" pitchFamily="18" charset="0"/>
                <a:ea typeface="Cambria" panose="02040503050406030204" pitchFamily="18" charset="0"/>
              </a:rPr>
              <a:t>Clustering (K-Means) to create groups.</a:t>
            </a:r>
          </a:p>
        </p:txBody>
      </p:sp>
    </p:spTree>
    <p:extLst>
      <p:ext uri="{BB962C8B-B14F-4D97-AF65-F5344CB8AC3E}">
        <p14:creationId xmlns:p14="http://schemas.microsoft.com/office/powerpoint/2010/main" val="593898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12D0156-55A8-35B1-154E-66BE55A21D22}"/>
              </a:ext>
            </a:extLst>
          </p:cNvPr>
          <p:cNvSpPr>
            <a:spLocks noGrp="1"/>
          </p:cNvSpPr>
          <p:nvPr>
            <p:ph idx="1"/>
          </p:nvPr>
        </p:nvSpPr>
        <p:spPr>
          <a:xfrm>
            <a:off x="812801" y="959499"/>
            <a:ext cx="5923901" cy="5198705"/>
          </a:xfrm>
        </p:spPr>
        <p:txBody>
          <a:bodyPr>
            <a:normAutofit lnSpcReduction="10000"/>
          </a:bodyPr>
          <a:lstStyle/>
          <a:p>
            <a:pPr marL="0" lvl="0" indent="0" algn="just">
              <a:lnSpc>
                <a:spcPct val="120000"/>
              </a:lnSpc>
              <a:buNone/>
            </a:pPr>
            <a:r>
              <a:rPr lang="en-IN" sz="1800" b="1" dirty="0">
                <a:effectLst/>
                <a:latin typeface="Cambria" panose="02040503050406030204" pitchFamily="18" charset="0"/>
                <a:ea typeface="Cambria" panose="02040503050406030204" pitchFamily="18" charset="0"/>
              </a:rPr>
              <a:t>Predictive Models:</a:t>
            </a:r>
          </a:p>
          <a:p>
            <a:pPr marL="342900" lvl="0" indent="-342900" algn="just">
              <a:lnSpc>
                <a:spcPct val="120000"/>
              </a:lnSpc>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It predicts what might happen to a patient (e.g., risks or outcomes).</a:t>
            </a:r>
          </a:p>
          <a:p>
            <a:pPr marL="342900" lvl="0" indent="-342900" algn="just">
              <a:lnSpc>
                <a:spcPct val="120000"/>
              </a:lnSpc>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Uses advanced models like:</a:t>
            </a:r>
          </a:p>
          <a:p>
            <a:pPr marL="342900" lvl="0" indent="-342900" algn="just">
              <a:lnSpc>
                <a:spcPct val="120000"/>
              </a:lnSpc>
              <a:buFont typeface="Wingdings" panose="05000000000000000000" pitchFamily="2" charset="2"/>
              <a:buChar char=""/>
            </a:pPr>
            <a:r>
              <a:rPr lang="en-IN" sz="1800" dirty="0">
                <a:effectLst/>
                <a:latin typeface="Cambria" panose="02040503050406030204" pitchFamily="18" charset="0"/>
                <a:ea typeface="Cambria" panose="02040503050406030204" pitchFamily="18" charset="0"/>
              </a:rPr>
              <a:t>Neural networks and Random Forests for predictions.</a:t>
            </a:r>
          </a:p>
          <a:p>
            <a:pPr marL="342900" lvl="0" indent="-342900" algn="just">
              <a:lnSpc>
                <a:spcPct val="120000"/>
              </a:lnSpc>
              <a:buFont typeface="Wingdings" panose="05000000000000000000" pitchFamily="2" charset="2"/>
              <a:buChar char=""/>
            </a:pPr>
            <a:r>
              <a:rPr lang="en-IN" sz="1800" dirty="0">
                <a:effectLst/>
                <a:latin typeface="Cambria" panose="02040503050406030204" pitchFamily="18" charset="0"/>
                <a:ea typeface="Cambria" panose="02040503050406030204" pitchFamily="18" charset="0"/>
              </a:rPr>
              <a:t>Scores (Silhouette and Similarity) to measure accuracy and patient matching.</a:t>
            </a:r>
          </a:p>
          <a:p>
            <a:pPr marL="0" lvl="0" indent="0" algn="just">
              <a:lnSpc>
                <a:spcPct val="120000"/>
              </a:lnSpc>
              <a:buNone/>
            </a:pPr>
            <a:r>
              <a:rPr lang="en-IN" sz="1800" b="1" dirty="0">
                <a:effectLst/>
                <a:latin typeface="Cambria" panose="02040503050406030204" pitchFamily="18" charset="0"/>
                <a:ea typeface="Cambria" panose="02040503050406030204" pitchFamily="18" charset="0"/>
              </a:rPr>
              <a:t>Decision-Making Layer:</a:t>
            </a:r>
            <a:r>
              <a:rPr lang="en-IN" sz="1800" dirty="0">
                <a:effectLst/>
                <a:latin typeface="Cambria" panose="02040503050406030204" pitchFamily="18" charset="0"/>
                <a:ea typeface="Cambria" panose="02040503050406030204" pitchFamily="18" charset="0"/>
              </a:rPr>
              <a:t> </a:t>
            </a:r>
          </a:p>
          <a:p>
            <a:pPr marL="342900" lvl="0" indent="-342900" algn="just">
              <a:lnSpc>
                <a:spcPct val="120000"/>
              </a:lnSpc>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Helps doctors with clear, actionable outputs.</a:t>
            </a:r>
          </a:p>
          <a:p>
            <a:pPr marL="342900" lvl="0" indent="-342900" algn="just">
              <a:lnSpc>
                <a:spcPct val="120000"/>
              </a:lnSpc>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Easy-to-read visual summaries.</a:t>
            </a:r>
          </a:p>
          <a:p>
            <a:pPr marL="342900" lvl="0" indent="-342900" algn="just">
              <a:lnSpc>
                <a:spcPct val="120000"/>
              </a:lnSpc>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It notifies about critical events.</a:t>
            </a:r>
          </a:p>
          <a:p>
            <a:pPr marL="0" lvl="0" indent="0" algn="just">
              <a:lnSpc>
                <a:spcPct val="120000"/>
              </a:lnSpc>
              <a:buNone/>
            </a:pPr>
            <a:r>
              <a:rPr lang="en-IN" sz="1800" b="1" dirty="0">
                <a:effectLst/>
                <a:latin typeface="Cambria" panose="02040503050406030204" pitchFamily="18" charset="0"/>
                <a:ea typeface="Cambria" panose="02040503050406030204" pitchFamily="18" charset="0"/>
              </a:rPr>
              <a:t>Optimization:</a:t>
            </a:r>
          </a:p>
          <a:p>
            <a:pPr marL="342900" lvl="0" indent="-342900" algn="just">
              <a:lnSpc>
                <a:spcPct val="120000"/>
              </a:lnSpc>
              <a:buFont typeface="Symbol" panose="05050102010706020507" pitchFamily="18" charset="2"/>
              <a:buChar char=""/>
            </a:pPr>
            <a:r>
              <a:rPr lang="en-IN" sz="1800" dirty="0">
                <a:effectLst/>
                <a:latin typeface="Cambria" panose="02040503050406030204" pitchFamily="18" charset="0"/>
                <a:ea typeface="Cambria" panose="02040503050406030204" pitchFamily="18" charset="0"/>
              </a:rPr>
              <a:t>It continuously improves the models by retraining them with new data to make better predictions over time.</a:t>
            </a:r>
          </a:p>
        </p:txBody>
      </p:sp>
      <p:pic>
        <p:nvPicPr>
          <p:cNvPr id="2" name="Picture 2">
            <a:extLst>
              <a:ext uri="{FF2B5EF4-FFF2-40B4-BE49-F238E27FC236}">
                <a16:creationId xmlns="" xmlns:a16="http://schemas.microsoft.com/office/drawing/2014/main" id="{0C960425-6243-3697-9747-C14C4AB9E1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84" t="3542" r="1994" b="3148"/>
          <a:stretch/>
        </p:blipFill>
        <p:spPr bwMode="auto">
          <a:xfrm>
            <a:off x="6662056" y="1230863"/>
            <a:ext cx="5069404" cy="4655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3656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Timeline of Project</a:t>
            </a:r>
          </a:p>
        </p:txBody>
      </p:sp>
      <p:sp>
        <p:nvSpPr>
          <p:cNvPr id="3" name="Content Placeholder 2"/>
          <p:cNvSpPr>
            <a:spLocks noGrp="1"/>
          </p:cNvSpPr>
          <p:nvPr>
            <p:ph idx="1"/>
          </p:nvPr>
        </p:nvSpPr>
        <p:spPr/>
        <p:txBody>
          <a:bodyPr/>
          <a:lstStyle/>
          <a:p>
            <a:endParaRPr lang="en-IN" dirty="0"/>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233" y="1667770"/>
            <a:ext cx="10129957" cy="3782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33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Expected Outcomes</a:t>
            </a:r>
          </a:p>
        </p:txBody>
      </p:sp>
      <p:sp>
        <p:nvSpPr>
          <p:cNvPr id="3" name="Content Placeholder 2"/>
          <p:cNvSpPr>
            <a:spLocks noGrp="1"/>
          </p:cNvSpPr>
          <p:nvPr>
            <p:ph idx="1"/>
          </p:nvPr>
        </p:nvSpPr>
        <p:spPr/>
        <p:txBody>
          <a:bodyPr>
            <a:normAutofit/>
          </a:bodyPr>
          <a:lstStyle/>
          <a:p>
            <a:pPr marL="342900" lvl="0" indent="-342900" algn="just">
              <a:buFont typeface="Symbol" panose="05050102010706020507" pitchFamily="18" charset="2"/>
              <a:buChar char=""/>
              <a:tabLst>
                <a:tab pos="619125" algn="l"/>
              </a:tabLst>
            </a:pPr>
            <a:r>
              <a:rPr lang="en-US" sz="1800" dirty="0">
                <a:effectLst/>
                <a:latin typeface="Cambria" panose="02040503050406030204" pitchFamily="18" charset="0"/>
                <a:ea typeface="Cambria" panose="02040503050406030204" pitchFamily="18" charset="0"/>
              </a:rPr>
              <a:t>Patient Case Similarity Model gives a similarity score of a new patient by referring to the historical data of an old or existing patient.</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619125" algn="l"/>
              </a:tabLst>
            </a:pPr>
            <a:r>
              <a:rPr lang="en-US" sz="1800" dirty="0">
                <a:effectLst/>
                <a:latin typeface="Cambria" panose="02040503050406030204" pitchFamily="18" charset="0"/>
                <a:ea typeface="Cambria" panose="02040503050406030204" pitchFamily="18" charset="0"/>
              </a:rPr>
              <a:t>In our project, we have determined the similarity score between a new patient and the five most similar patients in the historical data.</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619125" algn="l"/>
              </a:tabLst>
            </a:pPr>
            <a:r>
              <a:rPr lang="en-US" sz="1800" dirty="0">
                <a:effectLst/>
                <a:latin typeface="Cambria" panose="02040503050406030204" pitchFamily="18" charset="0"/>
                <a:ea typeface="Cambria" panose="02040503050406030204" pitchFamily="18" charset="0"/>
              </a:rPr>
              <a:t>This outcome is to bring more substantial improvements in the healthcare management.</a:t>
            </a:r>
            <a:endParaRPr lang="en-IN" sz="1800" dirty="0">
              <a:effectLst/>
              <a:latin typeface="Cambria" panose="02040503050406030204" pitchFamily="18" charset="0"/>
              <a:ea typeface="Cambria" panose="02040503050406030204" pitchFamily="18" charset="0"/>
            </a:endParaRPr>
          </a:p>
          <a:p>
            <a:pPr marL="342900" lvl="0" indent="-342900" algn="just">
              <a:buFont typeface="Symbol" panose="05050102010706020507" pitchFamily="18" charset="2"/>
              <a:buChar char=""/>
              <a:tabLst>
                <a:tab pos="619125" algn="l"/>
              </a:tabLst>
            </a:pPr>
            <a:r>
              <a:rPr lang="en-US" sz="1800" dirty="0">
                <a:effectLst/>
                <a:latin typeface="Cambria" panose="02040503050406030204" pitchFamily="18" charset="0"/>
                <a:ea typeface="Cambria" panose="02040503050406030204" pitchFamily="18" charset="0"/>
              </a:rPr>
              <a:t>The similarity score determines how closely their cases align, with values approaching 1 representing higher similarity.</a:t>
            </a:r>
            <a:endParaRPr lang="en-IN" sz="1800" dirty="0">
              <a:effectLst/>
              <a:latin typeface="Cambria" panose="02040503050406030204" pitchFamily="18" charset="0"/>
              <a:ea typeface="Cambria" panose="02040503050406030204" pitchFamily="18" charset="0"/>
            </a:endParaRPr>
          </a:p>
        </p:txBody>
      </p:sp>
      <p:pic>
        <p:nvPicPr>
          <p:cNvPr id="4" name="Content Placeholder 3">
            <a:extLst>
              <a:ext uri="{FF2B5EF4-FFF2-40B4-BE49-F238E27FC236}">
                <a16:creationId xmlns="" xmlns:a16="http://schemas.microsoft.com/office/drawing/2014/main" id="{9620FC0A-3EFF-2690-EB2A-DD6C6621B8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2006" y="3429000"/>
            <a:ext cx="4567987" cy="2752893"/>
          </a:xfrm>
          <a:prstGeom prst="rect">
            <a:avLst/>
          </a:prstGeom>
          <a:noFill/>
          <a:ln>
            <a:noFill/>
          </a:ln>
        </p:spPr>
      </p:pic>
    </p:spTree>
    <p:extLst>
      <p:ext uri="{BB962C8B-B14F-4D97-AF65-F5344CB8AC3E}">
        <p14:creationId xmlns:p14="http://schemas.microsoft.com/office/powerpoint/2010/main" val="1923928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FA24D4-B5BB-BE84-AFFD-58AB2D26B10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Results</a:t>
            </a:r>
            <a:endParaRPr lang="en-IN"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 xmlns:a16="http://schemas.microsoft.com/office/drawing/2014/main" id="{CD4A3A02-96CE-DB24-7B2C-7BE3CA311325}"/>
              </a:ext>
            </a:extLst>
          </p:cNvPr>
          <p:cNvSpPr>
            <a:spLocks noGrp="1"/>
          </p:cNvSpPr>
          <p:nvPr>
            <p:ph idx="1"/>
          </p:nvPr>
        </p:nvSpPr>
        <p:spPr/>
        <p:txBody>
          <a:bodyPr>
            <a:normAutofit/>
          </a:bodyPr>
          <a:lstStyle/>
          <a:p>
            <a:pPr marL="342900" lvl="0" indent="-342900" algn="just">
              <a:lnSpc>
                <a:spcPct val="110000"/>
              </a:lnSpc>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The dataset “test.csv” and “train.csv” were merged for data analysis and modeling. </a:t>
            </a:r>
            <a:endParaRPr lang="en-IN" sz="1800" dirty="0">
              <a:effectLst/>
              <a:latin typeface="Cambria" panose="02040503050406030204" pitchFamily="18" charset="0"/>
              <a:ea typeface="Cambria" panose="02040503050406030204" pitchFamily="18" charset="0"/>
            </a:endParaRPr>
          </a:p>
          <a:p>
            <a:pPr marL="342900" lvl="0" indent="-342900" algn="just">
              <a:lnSpc>
                <a:spcPct val="110000"/>
              </a:lnSpc>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Missing values in columns such as </a:t>
            </a:r>
            <a:r>
              <a:rPr lang="en-US" sz="1800" dirty="0" err="1">
                <a:effectLst/>
                <a:latin typeface="Cambria" panose="02040503050406030204" pitchFamily="18" charset="0"/>
                <a:ea typeface="Cambria" panose="02040503050406030204" pitchFamily="18" charset="0"/>
              </a:rPr>
              <a:t>cigsPerDay</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BPMeds</a:t>
            </a:r>
            <a:r>
              <a:rPr lang="en-US" sz="1800" dirty="0">
                <a:effectLst/>
                <a:latin typeface="Cambria" panose="02040503050406030204" pitchFamily="18" charset="0"/>
                <a:ea typeface="Cambria" panose="02040503050406030204" pitchFamily="18" charset="0"/>
              </a:rPr>
              <a:t>, </a:t>
            </a:r>
            <a:r>
              <a:rPr lang="en-US" sz="1800" dirty="0" err="1">
                <a:effectLst/>
                <a:latin typeface="Cambria" panose="02040503050406030204" pitchFamily="18" charset="0"/>
                <a:ea typeface="Cambria" panose="02040503050406030204" pitchFamily="18" charset="0"/>
              </a:rPr>
              <a:t>totChol</a:t>
            </a:r>
            <a:r>
              <a:rPr lang="en-US" sz="1800" dirty="0">
                <a:effectLst/>
                <a:latin typeface="Cambria" panose="02040503050406030204" pitchFamily="18" charset="0"/>
                <a:ea typeface="Cambria" panose="02040503050406030204" pitchFamily="18" charset="0"/>
              </a:rPr>
              <a:t>, BMI, </a:t>
            </a:r>
            <a:r>
              <a:rPr lang="en-US" sz="1800" dirty="0" err="1">
                <a:effectLst/>
                <a:latin typeface="Cambria" panose="02040503050406030204" pitchFamily="18" charset="0"/>
                <a:ea typeface="Cambria" panose="02040503050406030204" pitchFamily="18" charset="0"/>
              </a:rPr>
              <a:t>heartRate</a:t>
            </a:r>
            <a:r>
              <a:rPr lang="en-US" sz="1800" dirty="0">
                <a:effectLst/>
                <a:latin typeface="Cambria" panose="02040503050406030204" pitchFamily="18" charset="0"/>
                <a:ea typeface="Cambria" panose="02040503050406030204" pitchFamily="18" charset="0"/>
              </a:rPr>
              <a:t>, glucose, were filled with their median values.</a:t>
            </a:r>
            <a:endParaRPr lang="en-IN" sz="1800" dirty="0">
              <a:effectLst/>
              <a:latin typeface="Cambria" panose="02040503050406030204" pitchFamily="18" charset="0"/>
              <a:ea typeface="Cambria" panose="02040503050406030204" pitchFamily="18" charset="0"/>
            </a:endParaRPr>
          </a:p>
          <a:p>
            <a:pPr marL="342900" lvl="0" indent="-342900" algn="just">
              <a:lnSpc>
                <a:spcPct val="110000"/>
              </a:lnSpc>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Valuable insights were gained from visualization. A bar chart showed the relationship between age of patients and their heart rates. Histogram showed a normal distribution of heart rate values. Pairwise relationships between numeric variables were visualized using pair plot.</a:t>
            </a:r>
            <a:endParaRPr lang="en-IN" sz="1800" dirty="0">
              <a:effectLst/>
              <a:latin typeface="Cambria" panose="02040503050406030204" pitchFamily="18" charset="0"/>
              <a:ea typeface="Cambria" panose="02040503050406030204" pitchFamily="18" charset="0"/>
            </a:endParaRPr>
          </a:p>
          <a:p>
            <a:pPr marL="342900" lvl="0" indent="-342900" algn="just">
              <a:lnSpc>
                <a:spcPct val="110000"/>
              </a:lnSpc>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Logistic Regression gave an accuracy of 85.84%, Decision Tree Classifier gave an accuracy of 75.42% and Random Forest Classifier gave an accuracy of 85.05%. </a:t>
            </a:r>
            <a:endParaRPr lang="en-IN" sz="1800" dirty="0">
              <a:effectLst/>
              <a:latin typeface="Cambria" panose="02040503050406030204" pitchFamily="18" charset="0"/>
              <a:ea typeface="Cambria" panose="02040503050406030204" pitchFamily="18" charset="0"/>
            </a:endParaRPr>
          </a:p>
          <a:p>
            <a:pPr marL="342900" lvl="0" indent="-342900" algn="just">
              <a:lnSpc>
                <a:spcPct val="110000"/>
              </a:lnSpc>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K-Means clustering grouped patients together based on their features and for these clusters a Silhouette score was determined. </a:t>
            </a:r>
            <a:endParaRPr lang="en-IN" sz="1800" dirty="0">
              <a:effectLst/>
              <a:latin typeface="Cambria" panose="02040503050406030204" pitchFamily="18" charset="0"/>
              <a:ea typeface="Cambria" panose="02040503050406030204" pitchFamily="18" charset="0"/>
            </a:endParaRPr>
          </a:p>
          <a:p>
            <a:pPr marL="342900" lvl="0" indent="-342900" algn="just">
              <a:lnSpc>
                <a:spcPct val="110000"/>
              </a:lnSpc>
              <a:buFont typeface="Symbol" panose="05050102010706020507" pitchFamily="18" charset="2"/>
              <a:buChar char=""/>
            </a:pPr>
            <a:r>
              <a:rPr lang="en-US" sz="1800" dirty="0">
                <a:effectLst/>
                <a:latin typeface="Cambria" panose="02040503050406030204" pitchFamily="18" charset="0"/>
                <a:ea typeface="Cambria" panose="02040503050406030204" pitchFamily="18" charset="0"/>
              </a:rPr>
              <a:t>We have successfully determined the similarity score of a new patient in comparison to five patients from the historical data. </a:t>
            </a:r>
            <a:endParaRPr lang="en-IN" sz="1800" dirty="0">
              <a:effectLst/>
              <a:latin typeface="Cambria" panose="02040503050406030204" pitchFamily="18" charset="0"/>
              <a:ea typeface="Cambria" panose="02040503050406030204" pitchFamily="18" charset="0"/>
            </a:endParaRPr>
          </a:p>
          <a:p>
            <a:pPr>
              <a:lnSpc>
                <a:spcPct val="110000"/>
              </a:lnSpc>
            </a:pPr>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85362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Conclusion</a:t>
            </a:r>
          </a:p>
        </p:txBody>
      </p:sp>
      <p:sp>
        <p:nvSpPr>
          <p:cNvPr id="3" name="Content Placeholder 2"/>
          <p:cNvSpPr>
            <a:spLocks noGrp="1"/>
          </p:cNvSpPr>
          <p:nvPr>
            <p:ph idx="1"/>
          </p:nvPr>
        </p:nvSpPr>
        <p:spPr>
          <a:xfrm>
            <a:off x="812800" y="1110343"/>
            <a:ext cx="10668000" cy="5188856"/>
          </a:xfrm>
        </p:spPr>
        <p:txBody>
          <a:bodyPr>
            <a:normAutofit/>
          </a:bodyPr>
          <a:lstStyle/>
          <a:p>
            <a:pPr algn="just">
              <a:lnSpc>
                <a:spcPct val="110000"/>
              </a:lnSpc>
            </a:pPr>
            <a:r>
              <a:rPr lang="en-US" sz="1800" dirty="0">
                <a:effectLst/>
                <a:latin typeface="Cambria" panose="02040503050406030204" pitchFamily="18" charset="0"/>
                <a:ea typeface="Cambria" panose="02040503050406030204" pitchFamily="18" charset="0"/>
              </a:rPr>
              <a:t>The project "Patient Case Similarity" has successfully been used to demonstrate the power of Machine Learning in order to enhance clinical decision support systems.</a:t>
            </a:r>
          </a:p>
          <a:p>
            <a:pPr algn="just">
              <a:lnSpc>
                <a:spcPct val="110000"/>
              </a:lnSpc>
            </a:pPr>
            <a:r>
              <a:rPr lang="en-US" sz="1800" dirty="0" smtClean="0">
                <a:effectLst/>
                <a:latin typeface="Cambria" panose="02040503050406030204" pitchFamily="18" charset="0"/>
                <a:ea typeface="Cambria" panose="02040503050406030204" pitchFamily="18" charset="0"/>
              </a:rPr>
              <a:t>It </a:t>
            </a:r>
            <a:r>
              <a:rPr lang="en-US" sz="1800" dirty="0">
                <a:effectLst/>
                <a:latin typeface="Cambria" panose="02040503050406030204" pitchFamily="18" charset="0"/>
                <a:ea typeface="Cambria" panose="02040503050406030204" pitchFamily="18" charset="0"/>
              </a:rPr>
              <a:t>shows how </a:t>
            </a:r>
            <a:r>
              <a:rPr lang="en-US" sz="1800" dirty="0">
                <a:latin typeface="Cambria" panose="02040503050406030204" pitchFamily="18" charset="0"/>
                <a:ea typeface="Cambria" panose="02040503050406030204" pitchFamily="18" charset="0"/>
              </a:rPr>
              <a:t>ML</a:t>
            </a:r>
            <a:r>
              <a:rPr lang="en-US" sz="1800" dirty="0">
                <a:effectLst/>
                <a:latin typeface="Cambria" panose="02040503050406030204" pitchFamily="18" charset="0"/>
                <a:ea typeface="Cambria" panose="02040503050406030204" pitchFamily="18" charset="0"/>
              </a:rPr>
              <a:t> systems can assist doctors in making more accurate diagnoses and predicting health outcomes. </a:t>
            </a:r>
            <a:endParaRPr lang="en-IN" sz="1800" dirty="0">
              <a:effectLst/>
              <a:latin typeface="Cambria" panose="02040503050406030204" pitchFamily="18" charset="0"/>
              <a:ea typeface="Cambria" panose="02040503050406030204" pitchFamily="18" charset="0"/>
            </a:endParaRPr>
          </a:p>
          <a:p>
            <a:pPr algn="just">
              <a:lnSpc>
                <a:spcPct val="110000"/>
              </a:lnSpc>
            </a:pPr>
            <a:r>
              <a:rPr lang="en-US" sz="1800" dirty="0">
                <a:latin typeface="Cambria" panose="02040503050406030204" pitchFamily="18" charset="0"/>
                <a:ea typeface="Cambria" panose="02040503050406030204" pitchFamily="18" charset="0"/>
              </a:rPr>
              <a:t>U</a:t>
            </a:r>
            <a:r>
              <a:rPr lang="en-US" sz="1800" dirty="0">
                <a:effectLst/>
                <a:latin typeface="Cambria" panose="02040503050406030204" pitchFamily="18" charset="0"/>
                <a:ea typeface="Cambria" panose="02040503050406030204" pitchFamily="18" charset="0"/>
              </a:rPr>
              <a:t>sing historical data, the project has created an easy-to-use web application that looks at patient information, finds patterns, and predicts results by comparing current cases with similar past ones.</a:t>
            </a:r>
            <a:endParaRPr lang="en-IN" sz="1800" dirty="0">
              <a:effectLst/>
              <a:latin typeface="Cambria" panose="02040503050406030204" pitchFamily="18" charset="0"/>
              <a:ea typeface="Cambria" panose="02040503050406030204" pitchFamily="18" charset="0"/>
            </a:endParaRPr>
          </a:p>
          <a:p>
            <a:pPr algn="just">
              <a:lnSpc>
                <a:spcPct val="110000"/>
              </a:lnSpc>
            </a:pPr>
            <a:r>
              <a:rPr lang="en-US" sz="1800" dirty="0">
                <a:effectLst/>
                <a:latin typeface="Cambria" panose="02040503050406030204" pitchFamily="18" charset="0"/>
                <a:ea typeface="Cambria" panose="02040503050406030204" pitchFamily="18" charset="0"/>
              </a:rPr>
              <a:t>The system employs powerful Machine Learning models, including Logistic Regression, Decision Tree, and Random Forest Classifiers. Among all these, the Logistic Regression model was the most reliable for prediction.</a:t>
            </a:r>
          </a:p>
          <a:p>
            <a:pPr algn="just">
              <a:lnSpc>
                <a:spcPct val="110000"/>
              </a:lnSpc>
            </a:pPr>
            <a:r>
              <a:rPr lang="en-US" sz="1800" dirty="0">
                <a:effectLst/>
                <a:latin typeface="Cambria" panose="02040503050406030204" pitchFamily="18" charset="0"/>
                <a:ea typeface="Cambria" panose="02040503050406030204" pitchFamily="18" charset="0"/>
              </a:rPr>
              <a:t>The K-Means clustering method grouped patients with similar characteristics, and the results were supported by strong silhouette scores.</a:t>
            </a:r>
          </a:p>
          <a:p>
            <a:pPr algn="just">
              <a:lnSpc>
                <a:spcPct val="110000"/>
              </a:lnSpc>
            </a:pPr>
            <a:r>
              <a:rPr lang="en-US" sz="1800" dirty="0" smtClean="0">
                <a:effectLst/>
                <a:latin typeface="Cambria" panose="02040503050406030204" pitchFamily="18" charset="0"/>
                <a:ea typeface="Cambria" panose="02040503050406030204" pitchFamily="18" charset="0"/>
              </a:rPr>
              <a:t>The </a:t>
            </a:r>
            <a:r>
              <a:rPr lang="en-US" sz="1800" dirty="0">
                <a:effectLst/>
                <a:latin typeface="Cambria" panose="02040503050406030204" pitchFamily="18" charset="0"/>
                <a:ea typeface="Cambria" panose="02040503050406030204" pitchFamily="18" charset="0"/>
              </a:rPr>
              <a:t>project also used visual tools like bar charts, histograms, and pair plots to provide useful insights into how different factors are related, improving the analysis. </a:t>
            </a:r>
            <a:endParaRPr lang="en-US" sz="1800" dirty="0">
              <a:latin typeface="Cambria" panose="02040503050406030204" pitchFamily="18" charset="0"/>
              <a:ea typeface="Cambria" panose="02040503050406030204" pitchFamily="18" charset="0"/>
            </a:endParaRPr>
          </a:p>
          <a:p>
            <a:pPr algn="just">
              <a:lnSpc>
                <a:spcPct val="110000"/>
              </a:lnSpc>
            </a:pPr>
            <a:r>
              <a:rPr lang="en-US" sz="1800" dirty="0">
                <a:effectLst/>
                <a:latin typeface="Cambria" panose="02040503050406030204" pitchFamily="18" charset="0"/>
                <a:ea typeface="Cambria" panose="02040503050406030204" pitchFamily="18" charset="0"/>
              </a:rPr>
              <a:t>Furthermore, the system demonstrated its precision and adaptability by accurately calculating similarity scores for new patients compared to historical cases.</a:t>
            </a:r>
            <a:endParaRPr lang="en-IN" sz="1800" dirty="0">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38571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itchFamily="18" charset="0"/>
                <a:ea typeface="Cambria"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812800" y="1143000"/>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ctr">
              <a:spcBef>
                <a:spcPts val="0"/>
              </a:spcBef>
              <a:buSzPct val="100000"/>
              <a:buFont typeface="Arial"/>
              <a:buNone/>
            </a:pPr>
            <a:endParaRPr lang="en-US" dirty="0">
              <a:latin typeface="Cambria" panose="02040503050406030204" pitchFamily="18" charset="0"/>
              <a:ea typeface="Cambria" panose="02040503050406030204" pitchFamily="18" charset="0"/>
              <a:hlinkClick r:id="rId3"/>
            </a:endParaRPr>
          </a:p>
          <a:p>
            <a:pPr marL="342900" indent="-190500" algn="ctr">
              <a:spcBef>
                <a:spcPts val="0"/>
              </a:spcBef>
              <a:buSzPct val="100000"/>
              <a:buFont typeface="Arial"/>
              <a:buNone/>
            </a:pPr>
            <a:endParaRPr lang="en-US" dirty="0">
              <a:latin typeface="Cambria" panose="02040503050406030204" pitchFamily="18" charset="0"/>
              <a:ea typeface="Cambria" panose="02040503050406030204" pitchFamily="18" charset="0"/>
              <a:hlinkClick r:id="rId3"/>
            </a:endParaRPr>
          </a:p>
          <a:p>
            <a:pPr marL="342900" indent="-190500" algn="ctr">
              <a:spcBef>
                <a:spcPts val="0"/>
              </a:spcBef>
              <a:buSzPct val="100000"/>
              <a:buFont typeface="Arial"/>
              <a:buNone/>
            </a:pPr>
            <a:endParaRPr lang="en-US" dirty="0">
              <a:latin typeface="Cambria" panose="02040503050406030204" pitchFamily="18" charset="0"/>
              <a:ea typeface="Cambria" panose="02040503050406030204" pitchFamily="18" charset="0"/>
              <a:hlinkClick r:id="rId3"/>
            </a:endParaRPr>
          </a:p>
          <a:p>
            <a:pPr marL="342900" indent="-190500" algn="ctr">
              <a:spcBef>
                <a:spcPts val="0"/>
              </a:spcBef>
              <a:buSzPct val="100000"/>
              <a:buFont typeface="Arial"/>
              <a:buNone/>
            </a:pPr>
            <a:endParaRPr lang="en-US" dirty="0">
              <a:latin typeface="Cambria" panose="02040503050406030204" pitchFamily="18" charset="0"/>
              <a:ea typeface="Cambria" panose="02040503050406030204" pitchFamily="18" charset="0"/>
              <a:hlinkClick r:id="rId3"/>
            </a:endParaRPr>
          </a:p>
          <a:p>
            <a:pPr marL="342900" indent="-190500" algn="ctr">
              <a:spcBef>
                <a:spcPts val="0"/>
              </a:spcBef>
              <a:buSzPct val="100000"/>
              <a:buFont typeface="Arial"/>
              <a:buNone/>
            </a:pPr>
            <a:endParaRPr lang="en-US" dirty="0">
              <a:latin typeface="Cambria" panose="02040503050406030204" pitchFamily="18" charset="0"/>
              <a:ea typeface="Cambria" panose="02040503050406030204" pitchFamily="18" charset="0"/>
              <a:hlinkClick r:id="rId3"/>
            </a:endParaRPr>
          </a:p>
          <a:p>
            <a:pPr marL="342900" indent="-190500" algn="ctr">
              <a:spcBef>
                <a:spcPts val="0"/>
              </a:spcBef>
              <a:buSzPct val="100000"/>
              <a:buFont typeface="Arial"/>
              <a:buNone/>
            </a:pPr>
            <a:r>
              <a:rPr lang="en-US" sz="4800" dirty="0">
                <a:latin typeface="Cambria" panose="02040503050406030204" pitchFamily="18" charset="0"/>
                <a:ea typeface="Cambria" panose="02040503050406030204" pitchFamily="18" charset="0"/>
                <a:hlinkClick r:id="rId3"/>
              </a:rPr>
              <a:t>Patient Case Similarity</a:t>
            </a:r>
            <a:endParaRPr lang="en-US" sz="4800"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56357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References</a:t>
            </a:r>
          </a:p>
        </p:txBody>
      </p:sp>
      <p:sp>
        <p:nvSpPr>
          <p:cNvPr id="3" name="Content Placeholder 2"/>
          <p:cNvSpPr>
            <a:spLocks noGrp="1"/>
          </p:cNvSpPr>
          <p:nvPr>
            <p:ph idx="1"/>
          </p:nvPr>
        </p:nvSpPr>
        <p:spPr/>
        <p:txBody>
          <a:bodyPr>
            <a:normAutofit fontScale="62500" lnSpcReduction="20000"/>
          </a:bodyPr>
          <a:lstStyle/>
          <a:p>
            <a:pPr marL="400050" indent="-400050">
              <a:buFont typeface="+mj-lt"/>
              <a:buAutoNum type="romanLcPeriod"/>
            </a:pPr>
            <a:r>
              <a:rPr lang="en-US" sz="2600" dirty="0">
                <a:latin typeface="Cambria" pitchFamily="18" charset="0"/>
                <a:ea typeface="Cambria" pitchFamily="18" charset="0"/>
              </a:rPr>
              <a:t>Use abstracted patient-specific features to assist an information-theoretic measurement to assess similarity between medical cases – </a:t>
            </a:r>
            <a:r>
              <a:rPr lang="en-GB" sz="2600" dirty="0">
                <a:latin typeface="Cambria" pitchFamily="18" charset="0"/>
                <a:ea typeface="Cambria" pitchFamily="18" charset="0"/>
              </a:rPr>
              <a:t>2008: </a:t>
            </a:r>
            <a:r>
              <a:rPr lang="en-US" sz="2600" dirty="0">
                <a:latin typeface="Cambria" pitchFamily="18" charset="0"/>
                <a:ea typeface="Cambria" pitchFamily="18" charset="0"/>
                <a:hlinkClick r:id="rId2"/>
              </a:rPr>
              <a:t>https://www.sciencedirect.com/science/article/pii/S1532046408000440</a:t>
            </a:r>
            <a:endParaRPr lang="en-GB" sz="2600" dirty="0">
              <a:latin typeface="Cambria" pitchFamily="18" charset="0"/>
              <a:ea typeface="Cambria" pitchFamily="18" charset="0"/>
            </a:endParaRPr>
          </a:p>
          <a:p>
            <a:pPr marL="400050" indent="-400050">
              <a:buFont typeface="+mj-lt"/>
              <a:buAutoNum type="romanLcPeriod"/>
            </a:pPr>
            <a:r>
              <a:rPr lang="en-IN" sz="2600" dirty="0">
                <a:latin typeface="Cambria" pitchFamily="18" charset="0"/>
                <a:ea typeface="Cambria" pitchFamily="18" charset="0"/>
              </a:rPr>
              <a:t>Patient Similarity: Emerging Concepts in Systems and Precision Medicine – 2016: </a:t>
            </a:r>
            <a:r>
              <a:rPr lang="en-US" sz="2600" dirty="0">
                <a:latin typeface="Cambria" pitchFamily="18" charset="0"/>
                <a:ea typeface="Cambria" pitchFamily="18" charset="0"/>
                <a:hlinkClick r:id="rId3"/>
              </a:rPr>
              <a:t>https://www.frontiersin.org/journals/physiology/articles/10.3389/fphys.2016.00561/full</a:t>
            </a:r>
            <a:endParaRPr lang="en-IN"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Patient similarity for precision medicine: A systematic review – 2018: </a:t>
            </a:r>
            <a:r>
              <a:rPr lang="en-GB" sz="2600" dirty="0">
                <a:latin typeface="Cambria" pitchFamily="18" charset="0"/>
                <a:ea typeface="Cambria" pitchFamily="18" charset="0"/>
                <a:hlinkClick r:id="rId4"/>
              </a:rPr>
              <a:t>https://doi.org/10.1016/j.jbi.2018.06.001</a:t>
            </a:r>
            <a:endParaRPr lang="en-US"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A patient-similarity-based model for diagnostic prediction – 2019: </a:t>
            </a:r>
            <a:r>
              <a:rPr lang="en-GB" sz="2600" dirty="0">
                <a:latin typeface="Cambria" pitchFamily="18" charset="0"/>
                <a:ea typeface="Cambria" pitchFamily="18" charset="0"/>
                <a:hlinkClick r:id="rId5"/>
              </a:rPr>
              <a:t>https://doi.org/10.1016/j.ijmedinf.2019.104073</a:t>
            </a:r>
            <a:endParaRPr lang="en-US" sz="2600" dirty="0">
              <a:latin typeface="Cambria" pitchFamily="18" charset="0"/>
              <a:ea typeface="Cambria" pitchFamily="18" charset="0"/>
            </a:endParaRPr>
          </a:p>
          <a:p>
            <a:pPr marL="400050" indent="-400050">
              <a:buFont typeface="+mj-lt"/>
              <a:buAutoNum type="romanLcPeriod"/>
            </a:pPr>
            <a:r>
              <a:rPr lang="en-IN" sz="2600" dirty="0">
                <a:latin typeface="Cambria" pitchFamily="18" charset="0"/>
                <a:ea typeface="Cambria" pitchFamily="18" charset="0"/>
              </a:rPr>
              <a:t>Measurement and application of patient similarity in personalized predictive, modelling based on electronic medical records – 2019</a:t>
            </a:r>
            <a:r>
              <a:rPr lang="en-US" sz="2600" dirty="0">
                <a:latin typeface="Cambria" pitchFamily="18" charset="0"/>
                <a:ea typeface="Cambria" pitchFamily="18" charset="0"/>
              </a:rPr>
              <a:t>: </a:t>
            </a:r>
            <a:r>
              <a:rPr lang="en-US" sz="2600" dirty="0">
                <a:latin typeface="Cambria" pitchFamily="18" charset="0"/>
                <a:ea typeface="Cambria" pitchFamily="18" charset="0"/>
                <a:hlinkClick r:id="rId6"/>
              </a:rPr>
              <a:t>https://doi.org/10.1186/s12938-019-0718-2</a:t>
            </a:r>
            <a:endParaRPr lang="en-IN"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Measuring Patient Similarities via a Deep Architecture with Medical Concept Embedding – 2019: </a:t>
            </a:r>
            <a:r>
              <a:rPr lang="en-US" sz="2600" dirty="0">
                <a:latin typeface="Cambria" pitchFamily="18" charset="0"/>
                <a:ea typeface="Cambria" pitchFamily="18" charset="0"/>
                <a:hlinkClick r:id="rId7"/>
              </a:rPr>
              <a:t>https://arxiv.org/pdf/1902.03376</a:t>
            </a:r>
            <a:endParaRPr lang="en-US"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Patient-Case Similarity – 2020: </a:t>
            </a:r>
            <a:r>
              <a:rPr lang="en-US" sz="2600" dirty="0">
                <a:latin typeface="Cambria" pitchFamily="18" charset="0"/>
                <a:ea typeface="Cambria" pitchFamily="18" charset="0"/>
                <a:hlinkClick r:id="rId8"/>
              </a:rPr>
              <a:t>https://www.researchpublish.com/upload/book/Patient%20Case%20Similarity-8606.pdf</a:t>
            </a:r>
            <a:endParaRPr lang="en-IN"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Patient similarity: methods and applications – 2020:  </a:t>
            </a:r>
            <a:r>
              <a:rPr lang="en-US" sz="2600" dirty="0">
                <a:latin typeface="Cambria" pitchFamily="18" charset="0"/>
                <a:ea typeface="Cambria" pitchFamily="18" charset="0"/>
                <a:hlinkClick r:id="rId9"/>
              </a:rPr>
              <a:t>https://arxiv.org/pdf/2012.01976</a:t>
            </a:r>
            <a:endParaRPr lang="en-US"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Patient similarity analytics for explainable clinical risk prediction – </a:t>
            </a:r>
            <a:r>
              <a:rPr lang="en-GB" sz="2600" dirty="0">
                <a:latin typeface="Cambria" pitchFamily="18" charset="0"/>
                <a:ea typeface="Cambria" pitchFamily="18" charset="0"/>
              </a:rPr>
              <a:t>2021: </a:t>
            </a:r>
            <a:r>
              <a:rPr lang="en-US" sz="2600" dirty="0">
                <a:latin typeface="Cambria" pitchFamily="18" charset="0"/>
                <a:ea typeface="Cambria" pitchFamily="18" charset="0"/>
                <a:hlinkClick r:id="rId10"/>
              </a:rPr>
              <a:t>https://bmcmedinformdecismak.biomedcentral.com/articles/10.1186/s12911-021-01566-y</a:t>
            </a:r>
            <a:endParaRPr lang="en-GB"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A Novel Patient Similarity Network (PSN) Framework Based on Multi-Model Deep Learning for Precision Medicine – 2022: </a:t>
            </a:r>
            <a:r>
              <a:rPr lang="en-GB" sz="2600" dirty="0">
                <a:latin typeface="Cambria" pitchFamily="18" charset="0"/>
                <a:ea typeface="Cambria" pitchFamily="18" charset="0"/>
                <a:hlinkClick r:id="rId11"/>
              </a:rPr>
              <a:t>https://doi.org/10.3390/jpm12050768</a:t>
            </a:r>
            <a:endParaRPr lang="en-GB" sz="2600" dirty="0">
              <a:latin typeface="Cambria" pitchFamily="18" charset="0"/>
              <a:ea typeface="Cambria" pitchFamily="18" charset="0"/>
            </a:endParaRPr>
          </a:p>
          <a:p>
            <a:pPr marL="400050" indent="-400050">
              <a:buFont typeface="+mj-lt"/>
              <a:buAutoNum type="romanLcPeriod"/>
            </a:pPr>
            <a:r>
              <a:rPr lang="en-US" sz="2600" dirty="0">
                <a:latin typeface="Cambria" pitchFamily="18" charset="0"/>
                <a:ea typeface="Cambria" pitchFamily="18" charset="0"/>
              </a:rPr>
              <a:t>Deep Dynamic Patient Similarity Analysis: Model Development and Validation in ICU – </a:t>
            </a:r>
            <a:r>
              <a:rPr lang="en-GB" sz="2600" dirty="0">
                <a:latin typeface="Cambria" pitchFamily="18" charset="0"/>
                <a:ea typeface="Cambria" pitchFamily="18" charset="0"/>
              </a:rPr>
              <a:t>2022: </a:t>
            </a:r>
            <a:r>
              <a:rPr lang="en-US" sz="2600" dirty="0">
                <a:latin typeface="Cambria" pitchFamily="18" charset="0"/>
                <a:ea typeface="Cambria" pitchFamily="18" charset="0"/>
                <a:hlinkClick r:id="rId12"/>
              </a:rPr>
              <a:t>https://www.sciencedirect.com/science/article/pii/S0169260722004151</a:t>
            </a:r>
            <a:endParaRPr lang="en-GB" sz="2600" dirty="0">
              <a:latin typeface="Cambria" pitchFamily="18" charset="0"/>
              <a:ea typeface="Cambria" pitchFamily="18" charset="0"/>
            </a:endParaRPr>
          </a:p>
          <a:p>
            <a:pPr marL="400050" indent="-400050">
              <a:buFont typeface="+mj-lt"/>
              <a:buAutoNum type="romanLcPeriod"/>
            </a:pPr>
            <a:r>
              <a:rPr lang="en-IN" sz="2600" dirty="0">
                <a:latin typeface="Cambria" pitchFamily="18" charset="0"/>
                <a:ea typeface="Cambria" pitchFamily="18" charset="0"/>
              </a:rPr>
              <a:t>Patient Case Similarity - 2024</a:t>
            </a:r>
            <a:r>
              <a:rPr lang="en-US" sz="2600" dirty="0">
                <a:latin typeface="Cambria" pitchFamily="18" charset="0"/>
                <a:ea typeface="Cambria" pitchFamily="18" charset="0"/>
              </a:rPr>
              <a:t>: </a:t>
            </a:r>
            <a:r>
              <a:rPr lang="en-US" sz="2600" dirty="0">
                <a:latin typeface="Cambria" pitchFamily="18" charset="0"/>
                <a:ea typeface="Cambria" pitchFamily="18" charset="0"/>
                <a:hlinkClick r:id="rId13"/>
              </a:rPr>
              <a:t>https://www.doi.org/10.56726/IRJMETS48246</a:t>
            </a:r>
            <a:endParaRPr lang="en-GB" sz="2600" dirty="0">
              <a:latin typeface="Cambria" pitchFamily="18" charset="0"/>
              <a:ea typeface="Cambria" pitchFamily="18" charset="0"/>
            </a:endParaRPr>
          </a:p>
          <a:p>
            <a:endParaRPr lang="en-GB" sz="1800" dirty="0">
              <a:latin typeface="Cambria" pitchFamily="18" charset="0"/>
              <a:ea typeface="Cambria" pitchFamily="18" charset="0"/>
            </a:endParaRPr>
          </a:p>
        </p:txBody>
      </p:sp>
    </p:spTree>
    <p:extLst>
      <p:ext uri="{BB962C8B-B14F-4D97-AF65-F5344CB8AC3E}">
        <p14:creationId xmlns:p14="http://schemas.microsoft.com/office/powerpoint/2010/main" val="1483763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Cambria" pitchFamily="18" charset="0"/>
                <a:ea typeface="Cambria" pitchFamily="18" charset="0"/>
              </a:rPr>
              <a:t>Publication Proof</a:t>
            </a:r>
            <a:endParaRPr lang="en-IN" dirty="0">
              <a:latin typeface="Cambria" pitchFamily="18" charset="0"/>
              <a:ea typeface="Cambria"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5479" y="1032121"/>
            <a:ext cx="3502642" cy="49530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4254" y="1056756"/>
            <a:ext cx="3459086" cy="490373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976" y="1056756"/>
            <a:ext cx="3460184" cy="4903730"/>
          </a:xfrm>
          <a:prstGeom prst="rect">
            <a:avLst/>
          </a:prstGeom>
        </p:spPr>
      </p:pic>
    </p:spTree>
    <p:extLst>
      <p:ext uri="{BB962C8B-B14F-4D97-AF65-F5344CB8AC3E}">
        <p14:creationId xmlns:p14="http://schemas.microsoft.com/office/powerpoint/2010/main" val="2239251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1B97FD-7A7C-F5A7-82F8-E665F49E37A5}"/>
              </a:ext>
            </a:extLst>
          </p:cNvPr>
          <p:cNvSpPr>
            <a:spLocks noGrp="1"/>
          </p:cNvSpPr>
          <p:nvPr>
            <p:ph type="title"/>
          </p:nvPr>
        </p:nvSpPr>
        <p:spPr/>
        <p:txBody>
          <a:bodyPr/>
          <a:lstStyle/>
          <a:p>
            <a:r>
              <a:rPr lang="en-US" dirty="0">
                <a:latin typeface="Cambria" pitchFamily="18" charset="0"/>
                <a:ea typeface="Cambria" pitchFamily="18" charset="0"/>
              </a:rPr>
              <a:t>Hardware/Software components</a:t>
            </a:r>
            <a:endParaRPr lang="en-IN" dirty="0">
              <a:latin typeface="Cambria" pitchFamily="18" charset="0"/>
              <a:ea typeface="Cambria" pitchFamily="18" charset="0"/>
            </a:endParaRPr>
          </a:p>
        </p:txBody>
      </p:sp>
      <p:sp>
        <p:nvSpPr>
          <p:cNvPr id="3" name="Content Placeholder 2">
            <a:extLst>
              <a:ext uri="{FF2B5EF4-FFF2-40B4-BE49-F238E27FC236}">
                <a16:creationId xmlns="" xmlns:a16="http://schemas.microsoft.com/office/drawing/2014/main" id="{15C84BCC-0DB1-FDE0-3402-D7F5BF535CDB}"/>
              </a:ext>
            </a:extLst>
          </p:cNvPr>
          <p:cNvSpPr>
            <a:spLocks noGrp="1"/>
          </p:cNvSpPr>
          <p:nvPr>
            <p:ph idx="1"/>
          </p:nvPr>
        </p:nvSpPr>
        <p:spPr/>
        <p:txBody>
          <a:bodyPr>
            <a:normAutofit/>
          </a:bodyPr>
          <a:lstStyle/>
          <a:p>
            <a:pPr marL="0" indent="0" algn="just">
              <a:buNone/>
            </a:pPr>
            <a:r>
              <a:rPr lang="en-US" sz="1800" dirty="0">
                <a:latin typeface="Cambria" panose="02040503050406030204" pitchFamily="18" charset="0"/>
                <a:ea typeface="Cambria" panose="02040503050406030204" pitchFamily="18" charset="0"/>
              </a:rPr>
              <a:t>Hardware:-</a:t>
            </a:r>
          </a:p>
          <a:p>
            <a:pPr marL="0" indent="0" algn="just">
              <a:buNone/>
            </a:pPr>
            <a:r>
              <a:rPr lang="en-US" sz="1800" dirty="0">
                <a:latin typeface="Cambria" panose="02040503050406030204" pitchFamily="18" charset="0"/>
                <a:ea typeface="Cambria" panose="02040503050406030204" pitchFamily="18" charset="0"/>
              </a:rPr>
              <a:t>Laptop (11th Gen Intel(R) Core(TM) i5-11320H @ 3.20GHz   2.50 GHz, 16 GB RAM)</a:t>
            </a:r>
          </a:p>
          <a:p>
            <a:pPr marL="0" indent="0" algn="just">
              <a:buNone/>
            </a:pPr>
            <a:endParaRPr lang="en-US" sz="1800" dirty="0">
              <a:latin typeface="Cambria" panose="02040503050406030204" pitchFamily="18" charset="0"/>
              <a:ea typeface="Cambria" panose="02040503050406030204" pitchFamily="18" charset="0"/>
            </a:endParaRPr>
          </a:p>
          <a:p>
            <a:pPr marL="0" indent="0" algn="just">
              <a:buNone/>
            </a:pPr>
            <a:r>
              <a:rPr lang="en-US" sz="1800" dirty="0">
                <a:latin typeface="Cambria" panose="02040503050406030204" pitchFamily="18" charset="0"/>
                <a:ea typeface="Cambria" panose="02040503050406030204" pitchFamily="18" charset="0"/>
              </a:rPr>
              <a:t>Software:-</a:t>
            </a:r>
          </a:p>
          <a:p>
            <a:pPr marL="0" indent="0" algn="just">
              <a:buNone/>
            </a:pPr>
            <a:r>
              <a:rPr lang="en-IN" sz="1800" dirty="0">
                <a:latin typeface="Cambria" pitchFamily="18" charset="0"/>
                <a:ea typeface="Cambria" pitchFamily="18" charset="0"/>
              </a:rPr>
              <a:t>i. Operating System</a:t>
            </a:r>
            <a:r>
              <a:rPr lang="en-IN" sz="1800" dirty="0" smtClean="0">
                <a:latin typeface="Cambria" pitchFamily="18" charset="0"/>
                <a:ea typeface="Cambria" pitchFamily="18" charset="0"/>
              </a:rPr>
              <a:t>: Windows</a:t>
            </a:r>
            <a:endParaRPr lang="en-IN" sz="1800" dirty="0">
              <a:latin typeface="Cambria" pitchFamily="18" charset="0"/>
              <a:ea typeface="Cambria" pitchFamily="18" charset="0"/>
            </a:endParaRPr>
          </a:p>
          <a:p>
            <a:pPr marL="0" indent="0" algn="just">
              <a:buNone/>
            </a:pPr>
            <a:r>
              <a:rPr lang="en-IN" sz="1800" dirty="0">
                <a:latin typeface="Cambria" pitchFamily="18" charset="0"/>
                <a:ea typeface="Cambria" pitchFamily="18" charset="0"/>
              </a:rPr>
              <a:t>ii. Programming Language: Python 3.7 or higher - The primary language for machine learning and deep learning development.</a:t>
            </a:r>
          </a:p>
          <a:p>
            <a:pPr marL="0" indent="0" algn="just">
              <a:buNone/>
            </a:pPr>
            <a:r>
              <a:rPr lang="en-IN" sz="1800" dirty="0" smtClean="0">
                <a:latin typeface="Cambria" pitchFamily="18" charset="0"/>
                <a:ea typeface="Cambria" pitchFamily="18" charset="0"/>
              </a:rPr>
              <a:t>iii. </a:t>
            </a:r>
            <a:r>
              <a:rPr lang="en-IN" sz="1800" dirty="0">
                <a:latin typeface="Cambria" pitchFamily="18" charset="0"/>
                <a:ea typeface="Cambria" pitchFamily="18" charset="0"/>
              </a:rPr>
              <a:t>Machine Learning Libraries:</a:t>
            </a:r>
          </a:p>
          <a:p>
            <a:pPr marL="0" indent="0" algn="just">
              <a:buNone/>
            </a:pPr>
            <a:r>
              <a:rPr lang="en-IN" sz="1800" dirty="0" smtClean="0">
                <a:latin typeface="Cambria" pitchFamily="18" charset="0"/>
                <a:ea typeface="Cambria" pitchFamily="18" charset="0"/>
              </a:rPr>
              <a:t>      •</a:t>
            </a:r>
            <a:r>
              <a:rPr lang="en-IN" sz="1800" dirty="0" err="1">
                <a:latin typeface="Cambria" pitchFamily="18" charset="0"/>
                <a:ea typeface="Cambria" pitchFamily="18" charset="0"/>
              </a:rPr>
              <a:t>NumPy</a:t>
            </a:r>
            <a:r>
              <a:rPr lang="en-IN" sz="1800" dirty="0">
                <a:latin typeface="Cambria" pitchFamily="18" charset="0"/>
                <a:ea typeface="Cambria" pitchFamily="18" charset="0"/>
              </a:rPr>
              <a:t>, Pandas: For data manipulation and analysis.</a:t>
            </a:r>
          </a:p>
          <a:p>
            <a:pPr marL="0" indent="0" algn="just">
              <a:buNone/>
            </a:pPr>
            <a:r>
              <a:rPr lang="en-IN" sz="1800" dirty="0">
                <a:latin typeface="Cambria" pitchFamily="18" charset="0"/>
                <a:ea typeface="Cambria" pitchFamily="18" charset="0"/>
              </a:rPr>
              <a:t>      •</a:t>
            </a:r>
            <a:r>
              <a:rPr lang="en-IN" sz="1800" dirty="0" err="1">
                <a:latin typeface="Cambria" pitchFamily="18" charset="0"/>
                <a:ea typeface="Cambria" pitchFamily="18" charset="0"/>
              </a:rPr>
              <a:t>Matplotlib</a:t>
            </a:r>
            <a:r>
              <a:rPr lang="en-IN" sz="1800" dirty="0">
                <a:latin typeface="Cambria" pitchFamily="18" charset="0"/>
                <a:ea typeface="Cambria" pitchFamily="18" charset="0"/>
              </a:rPr>
              <a:t>, </a:t>
            </a:r>
            <a:r>
              <a:rPr lang="en-IN" sz="1800" dirty="0" err="1">
                <a:latin typeface="Cambria" pitchFamily="18" charset="0"/>
                <a:ea typeface="Cambria" pitchFamily="18" charset="0"/>
              </a:rPr>
              <a:t>Seaborn</a:t>
            </a:r>
            <a:r>
              <a:rPr lang="en-IN" sz="1800" dirty="0">
                <a:latin typeface="Cambria" pitchFamily="18" charset="0"/>
                <a:ea typeface="Cambria" pitchFamily="18" charset="0"/>
              </a:rPr>
              <a:t>: For data visualization.</a:t>
            </a:r>
          </a:p>
          <a:p>
            <a:pPr marL="0" indent="0" algn="just">
              <a:buNone/>
            </a:pPr>
            <a:r>
              <a:rPr lang="en-IN" sz="1800" dirty="0" smtClean="0">
                <a:latin typeface="Cambria" pitchFamily="18" charset="0"/>
                <a:ea typeface="Cambria" pitchFamily="18" charset="0"/>
              </a:rPr>
              <a:t>iv. Google </a:t>
            </a:r>
            <a:r>
              <a:rPr lang="en-IN" sz="1800" dirty="0" err="1" smtClean="0">
                <a:latin typeface="Cambria" pitchFamily="18" charset="0"/>
                <a:ea typeface="Cambria" pitchFamily="18" charset="0"/>
              </a:rPr>
              <a:t>colab</a:t>
            </a:r>
            <a:r>
              <a:rPr lang="en-IN" sz="1800" dirty="0" smtClean="0">
                <a:latin typeface="Cambria" pitchFamily="18" charset="0"/>
                <a:ea typeface="Cambria" pitchFamily="18" charset="0"/>
              </a:rPr>
              <a:t> notebook and Visual Studio Code: </a:t>
            </a:r>
            <a:r>
              <a:rPr lang="en-IN" sz="1800" dirty="0">
                <a:latin typeface="Cambria" pitchFamily="18" charset="0"/>
                <a:ea typeface="Cambria" pitchFamily="18" charset="0"/>
              </a:rPr>
              <a:t>For running interactive Python code and sharing results with the research team.</a:t>
            </a:r>
          </a:p>
          <a:p>
            <a:pPr marL="0" indent="0" algn="just">
              <a:buNone/>
            </a:pPr>
            <a:r>
              <a:rPr lang="en-IN" sz="1800" dirty="0" smtClean="0">
                <a:latin typeface="Cambria" pitchFamily="18" charset="0"/>
                <a:ea typeface="Cambria" pitchFamily="18" charset="0"/>
              </a:rPr>
              <a:t>v. </a:t>
            </a:r>
            <a:r>
              <a:rPr lang="en-IN" sz="1800" dirty="0">
                <a:latin typeface="Cambria" pitchFamily="18" charset="0"/>
                <a:ea typeface="Cambria" pitchFamily="18" charset="0"/>
              </a:rPr>
              <a:t>Git: For version control and collaboration.</a:t>
            </a:r>
          </a:p>
          <a:p>
            <a:pPr marL="0" indent="0" algn="just">
              <a:buNone/>
            </a:pPr>
            <a:endParaRPr lang="en-US" sz="1800" dirty="0">
              <a:latin typeface="Cambria" panose="02040503050406030204" pitchFamily="18" charset="0"/>
              <a:ea typeface="Cambria" panose="02040503050406030204" pitchFamily="18" charset="0"/>
            </a:endParaRPr>
          </a:p>
          <a:p>
            <a:pPr marL="0" indent="0" algn="just">
              <a:buNone/>
            </a:pPr>
            <a:endParaRPr lang="en-US"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25552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3942" y="1134611"/>
            <a:ext cx="3473107" cy="4953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941" y="1158240"/>
            <a:ext cx="3474721" cy="4935360"/>
          </a:xfrm>
          <a:prstGeom prst="rect">
            <a:avLst/>
          </a:prstGeom>
        </p:spPr>
      </p:pic>
    </p:spTree>
    <p:extLst>
      <p:ext uri="{BB962C8B-B14F-4D97-AF65-F5344CB8AC3E}">
        <p14:creationId xmlns:p14="http://schemas.microsoft.com/office/powerpoint/2010/main" val="3776419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Cambria" pitchFamily="18" charset="0"/>
                <a:ea typeface="Cambria" pitchFamily="18" charset="0"/>
              </a:rPr>
              <a:t>Plagiarism Check</a:t>
            </a:r>
            <a:endParaRPr lang="en-IN" dirty="0">
              <a:latin typeface="Cambria" pitchFamily="18" charset="0"/>
              <a:ea typeface="Cambria" pitchFamily="18" charset="0"/>
            </a:endParaRPr>
          </a:p>
        </p:txBody>
      </p:sp>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269" y="1046716"/>
            <a:ext cx="3824738" cy="4953000"/>
          </a:xfr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747" y="1046716"/>
            <a:ext cx="3795936" cy="4894574"/>
          </a:xfrm>
          <a:prstGeom prst="rect">
            <a:avLst/>
          </a:prstGeom>
        </p:spPr>
      </p:pic>
      <p:pic>
        <p:nvPicPr>
          <p:cNvPr id="1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028" y="1017503"/>
            <a:ext cx="3810545" cy="4953000"/>
          </a:xfrm>
          <a:prstGeom prst="rect">
            <a:avLst/>
          </a:prstGeom>
        </p:spPr>
      </p:pic>
    </p:spTree>
    <p:extLst>
      <p:ext uri="{BB962C8B-B14F-4D97-AF65-F5344CB8AC3E}">
        <p14:creationId xmlns:p14="http://schemas.microsoft.com/office/powerpoint/2010/main" val="3621370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727" y="1148080"/>
            <a:ext cx="3845186" cy="49530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934" y="1148080"/>
            <a:ext cx="3817058" cy="4917726"/>
          </a:xfrm>
          <a:prstGeom prst="rect">
            <a:avLst/>
          </a:prstGeom>
        </p:spPr>
      </p:pic>
    </p:spTree>
    <p:extLst>
      <p:ext uri="{BB962C8B-B14F-4D97-AF65-F5344CB8AC3E}">
        <p14:creationId xmlns:p14="http://schemas.microsoft.com/office/powerpoint/2010/main" val="484458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338A02-66E7-D4A9-0B63-EC7A4969F9A5}"/>
              </a:ext>
            </a:extLst>
          </p:cNvPr>
          <p:cNvSpPr>
            <a:spLocks noGrp="1"/>
          </p:cNvSpPr>
          <p:nvPr>
            <p:ph type="title"/>
          </p:nvPr>
        </p:nvSpPr>
        <p:spPr/>
        <p:txBody>
          <a:bodyPr/>
          <a:lstStyle/>
          <a:p>
            <a:r>
              <a:rPr lang="en-US" dirty="0">
                <a:latin typeface="Cambria" pitchFamily="18" charset="0"/>
                <a:ea typeface="Cambria" pitchFamily="18" charset="0"/>
              </a:rPr>
              <a:t>Project work mapping with SDG</a:t>
            </a:r>
            <a:endParaRPr lang="en-IN" dirty="0">
              <a:latin typeface="Cambria" pitchFamily="18" charset="0"/>
              <a:ea typeface="Cambria" pitchFamily="18" charset="0"/>
            </a:endParaRPr>
          </a:p>
        </p:txBody>
      </p:sp>
      <p:sp>
        <p:nvSpPr>
          <p:cNvPr id="4" name="AutoShape 2" descr="Image preview">
            <a:extLst>
              <a:ext uri="{FF2B5EF4-FFF2-40B4-BE49-F238E27FC236}">
                <a16:creationId xmlns="" xmlns:a16="http://schemas.microsoft.com/office/drawing/2014/main" id="{96B0E362-745E-C478-1396-BA189B715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preview">
            <a:extLst>
              <a:ext uri="{FF2B5EF4-FFF2-40B4-BE49-F238E27FC236}">
                <a16:creationId xmlns="" xmlns:a16="http://schemas.microsoft.com/office/drawing/2014/main" id="{EA944A2A-59CE-0D28-76C1-2B1B38111B31}"/>
              </a:ext>
            </a:extLst>
          </p:cNvPr>
          <p:cNvSpPr>
            <a:spLocks noGrp="1" noChangeAspect="1" noChangeArrowheads="1"/>
          </p:cNvSpPr>
          <p:nvPr>
            <p:ph type="body" idx="1"/>
          </p:nvPr>
        </p:nvSpPr>
        <p:spPr bwMode="auto">
          <a:xfrm>
            <a:off x="756920" y="4333241"/>
            <a:ext cx="10678160" cy="17119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IN" sz="1800" dirty="0">
                <a:latin typeface="Cambria" pitchFamily="18" charset="0"/>
                <a:ea typeface="Cambria" pitchFamily="18" charset="0"/>
              </a:rPr>
              <a:t>Our project is mapped to SDG-3,that is, Good health and Well Being. </a:t>
            </a:r>
          </a:p>
          <a:p>
            <a:r>
              <a:rPr lang="en-GB" sz="1800" dirty="0">
                <a:latin typeface="Cambria" pitchFamily="18" charset="0"/>
                <a:ea typeface="Cambria" pitchFamily="18" charset="0"/>
              </a:rPr>
              <a:t>Our main goal is to cluster patients based on heart diseases, diabetes and other diseases and give similarity scores between </a:t>
            </a:r>
            <a:r>
              <a:rPr lang="en-GB" sz="1800" dirty="0" smtClean="0">
                <a:latin typeface="Cambria" pitchFamily="18" charset="0"/>
                <a:ea typeface="Cambria" pitchFamily="18" charset="0"/>
              </a:rPr>
              <a:t>historical </a:t>
            </a:r>
            <a:r>
              <a:rPr lang="en-GB" sz="1800" dirty="0">
                <a:latin typeface="Cambria" pitchFamily="18" charset="0"/>
                <a:ea typeface="Cambria" pitchFamily="18" charset="0"/>
              </a:rPr>
              <a:t>and new patients.</a:t>
            </a:r>
          </a:p>
          <a:p>
            <a:r>
              <a:rPr lang="en-GB" sz="1800" dirty="0">
                <a:latin typeface="Cambria" pitchFamily="18" charset="0"/>
                <a:ea typeface="Cambria" pitchFamily="18" charset="0"/>
              </a:rPr>
              <a:t>This will help in improving the diagnostic accuracy, predictive models and </a:t>
            </a:r>
            <a:r>
              <a:rPr lang="en-GB" sz="1800" dirty="0" smtClean="0">
                <a:latin typeface="Cambria" pitchFamily="18" charset="0"/>
                <a:ea typeface="Cambria" pitchFamily="18" charset="0"/>
              </a:rPr>
              <a:t>optimize the models.</a:t>
            </a:r>
            <a:endParaRPr lang="en-GB" dirty="0">
              <a:latin typeface="Cambria" pitchFamily="18" charset="0"/>
              <a:ea typeface="Cambria" pitchFamily="18" charset="0"/>
            </a:endParaRPr>
          </a:p>
          <a:p>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0720" y="1103312"/>
            <a:ext cx="5119173" cy="317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2466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latin typeface="Cambria" pitchFamily="18" charset="0"/>
                <a:ea typeface="Cambria" pitchFamily="18" charset="0"/>
              </a:rPr>
              <a:t>Thank You</a:t>
            </a:r>
          </a:p>
        </p:txBody>
      </p:sp>
    </p:spTree>
    <p:extLst>
      <p:ext uri="{BB962C8B-B14F-4D97-AF65-F5344CB8AC3E}">
        <p14:creationId xmlns:p14="http://schemas.microsoft.com/office/powerpoint/2010/main" val="3691672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Cambria" pitchFamily="18" charset="0"/>
                <a:ea typeface="Cambria" pitchFamily="18" charset="0"/>
              </a:rPr>
              <a:t>Literature Review</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0216266"/>
              </p:ext>
            </p:extLst>
          </p:nvPr>
        </p:nvGraphicFramePr>
        <p:xfrm>
          <a:off x="822120" y="1007706"/>
          <a:ext cx="10658680" cy="5164266"/>
        </p:xfrm>
        <a:graphic>
          <a:graphicData uri="http://schemas.openxmlformats.org/drawingml/2006/table">
            <a:tbl>
              <a:tblPr firstRow="1" bandRow="1">
                <a:tableStyleId>{5C22544A-7EE6-4342-B048-85BDC9FD1C3A}</a:tableStyleId>
              </a:tblPr>
              <a:tblGrid>
                <a:gridCol w="2664670">
                  <a:extLst>
                    <a:ext uri="{9D8B030D-6E8A-4147-A177-3AD203B41FA5}">
                      <a16:colId xmlns="" xmlns:a16="http://schemas.microsoft.com/office/drawing/2014/main" val="20000"/>
                    </a:ext>
                  </a:extLst>
                </a:gridCol>
                <a:gridCol w="1159855">
                  <a:extLst>
                    <a:ext uri="{9D8B030D-6E8A-4147-A177-3AD203B41FA5}">
                      <a16:colId xmlns="" xmlns:a16="http://schemas.microsoft.com/office/drawing/2014/main" val="20001"/>
                    </a:ext>
                  </a:extLst>
                </a:gridCol>
                <a:gridCol w="3517641">
                  <a:extLst>
                    <a:ext uri="{9D8B030D-6E8A-4147-A177-3AD203B41FA5}">
                      <a16:colId xmlns="" xmlns:a16="http://schemas.microsoft.com/office/drawing/2014/main" val="20002"/>
                    </a:ext>
                  </a:extLst>
                </a:gridCol>
                <a:gridCol w="3316514">
                  <a:extLst>
                    <a:ext uri="{9D8B030D-6E8A-4147-A177-3AD203B41FA5}">
                      <a16:colId xmlns="" xmlns:a16="http://schemas.microsoft.com/office/drawing/2014/main" val="20003"/>
                    </a:ext>
                  </a:extLst>
                </a:gridCol>
              </a:tblGrid>
              <a:tr h="383503">
                <a:tc>
                  <a:txBody>
                    <a:bodyPr/>
                    <a:lstStyle/>
                    <a:p>
                      <a:pPr algn="just"/>
                      <a:r>
                        <a:rPr lang="en-IN" sz="1600" dirty="0">
                          <a:latin typeface="Cambria" pitchFamily="18" charset="0"/>
                          <a:ea typeface="Cambria" pitchFamily="18" charset="0"/>
                        </a:rPr>
                        <a:t>Research</a:t>
                      </a:r>
                      <a:r>
                        <a:rPr lang="en-IN" sz="1600" baseline="0" dirty="0">
                          <a:latin typeface="Cambria" pitchFamily="18" charset="0"/>
                          <a:ea typeface="Cambria" pitchFamily="18" charset="0"/>
                        </a:rPr>
                        <a:t> Paper </a:t>
                      </a:r>
                      <a:endParaRPr lang="en-IN"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Year</a:t>
                      </a:r>
                    </a:p>
                  </a:txBody>
                  <a:tcPr/>
                </a:tc>
                <a:tc>
                  <a:txBody>
                    <a:bodyPr/>
                    <a:lstStyle/>
                    <a:p>
                      <a:pPr algn="just"/>
                      <a:r>
                        <a:rPr lang="en-IN" sz="1600" dirty="0">
                          <a:latin typeface="Cambria" pitchFamily="18" charset="0"/>
                          <a:ea typeface="Cambria" pitchFamily="18" charset="0"/>
                        </a:rPr>
                        <a:t>Advantages</a:t>
                      </a:r>
                    </a:p>
                  </a:txBody>
                  <a:tcPr/>
                </a:tc>
                <a:tc>
                  <a:txBody>
                    <a:bodyPr/>
                    <a:lstStyle/>
                    <a:p>
                      <a:pPr algn="just"/>
                      <a:r>
                        <a:rPr lang="en-IN" sz="1600" dirty="0">
                          <a:latin typeface="Cambria" pitchFamily="18" charset="0"/>
                          <a:ea typeface="Cambria" pitchFamily="18" charset="0"/>
                        </a:rPr>
                        <a:t>Disadvantages</a:t>
                      </a:r>
                    </a:p>
                  </a:txBody>
                  <a:tcPr/>
                </a:tc>
                <a:extLst>
                  <a:ext uri="{0D108BD9-81ED-4DB2-BD59-A6C34878D82A}">
                    <a16:rowId xmlns="" xmlns:a16="http://schemas.microsoft.com/office/drawing/2014/main" val="10000"/>
                  </a:ext>
                </a:extLst>
              </a:tr>
              <a:tr h="2586203">
                <a:tc>
                  <a:txBody>
                    <a:bodyPr/>
                    <a:lstStyle/>
                    <a:p>
                      <a:pPr marL="400050" marR="0" lvl="0" indent="-400050" algn="just" defTabSz="914400" rtl="0" eaLnBrk="1" fontAlgn="auto" latinLnBrk="0" hangingPunct="1">
                        <a:lnSpc>
                          <a:spcPct val="100000"/>
                        </a:lnSpc>
                        <a:spcBef>
                          <a:spcPts val="0"/>
                        </a:spcBef>
                        <a:spcAft>
                          <a:spcPts val="0"/>
                        </a:spcAft>
                        <a:buClrTx/>
                        <a:buSzTx/>
                        <a:buFont typeface="+mj-lt"/>
                        <a:buAutoNum type="romanLcPeriod"/>
                        <a:tabLst/>
                        <a:defRPr/>
                      </a:pPr>
                      <a:r>
                        <a:rPr lang="en-US" sz="1600" kern="1200" dirty="0">
                          <a:solidFill>
                            <a:schemeClr val="dk1"/>
                          </a:solidFill>
                          <a:effectLst/>
                          <a:latin typeface="Cambria" panose="02040503050406030204" pitchFamily="18" charset="0"/>
                          <a:ea typeface="Cambria" panose="02040503050406030204" pitchFamily="18" charset="0"/>
                          <a:cs typeface="+mn-cs"/>
                        </a:rPr>
                        <a:t>Use abstracted patient-specific features to assist an information-theoretic measurement to assess similarity between medical cases </a:t>
                      </a:r>
                      <a:endParaRPr lang="en-IN" sz="1600" kern="1200" dirty="0">
                        <a:solidFill>
                          <a:schemeClr val="dk1"/>
                        </a:solidFill>
                        <a:effectLst/>
                        <a:latin typeface="Cambria" panose="02040503050406030204" pitchFamily="18" charset="0"/>
                        <a:ea typeface="Cambria" panose="02040503050406030204" pitchFamily="18" charset="0"/>
                        <a:cs typeface="+mn-cs"/>
                      </a:endParaRPr>
                    </a:p>
                    <a:p>
                      <a:pPr algn="just"/>
                      <a:endParaRPr lang="en-IN" sz="1600" dirty="0">
                        <a:latin typeface="Cambria" panose="02040503050406030204" pitchFamily="18" charset="0"/>
                        <a:ea typeface="Cambria" panose="02040503050406030204" pitchFamily="18" charset="0"/>
                      </a:endParaRPr>
                    </a:p>
                  </a:txBody>
                  <a:tcPr/>
                </a:tc>
                <a:tc>
                  <a:txBody>
                    <a:bodyPr/>
                    <a:lstStyle/>
                    <a:p>
                      <a:pPr algn="just"/>
                      <a:r>
                        <a:rPr lang="en-IN" sz="1600" dirty="0">
                          <a:latin typeface="Cambria" panose="02040503050406030204" pitchFamily="18" charset="0"/>
                          <a:ea typeface="Cambria" panose="02040503050406030204" pitchFamily="18" charset="0"/>
                        </a:rPr>
                        <a:t>2008</a:t>
                      </a:r>
                    </a:p>
                  </a:txBody>
                  <a:tcPr/>
                </a:tc>
                <a:tc>
                  <a:txBody>
                    <a:bodyPr/>
                    <a:lstStyle/>
                    <a:p>
                      <a:pPr marL="285750" lvl="0" indent="-285750" algn="just">
                        <a:buFont typeface="Arial" panose="020B0604020202020204" pitchFamily="34" charset="0"/>
                        <a:buChar char="•"/>
                      </a:pPr>
                      <a:r>
                        <a:rPr lang="en-US" sz="1600" kern="1200" dirty="0">
                          <a:solidFill>
                            <a:schemeClr val="dk1"/>
                          </a:solidFill>
                          <a:effectLst/>
                          <a:latin typeface="Cambria" panose="02040503050406030204" pitchFamily="18" charset="0"/>
                          <a:ea typeface="Cambria" panose="02040503050406030204" pitchFamily="18" charset="0"/>
                          <a:cs typeface="+mn-cs"/>
                        </a:rPr>
                        <a:t>Improve case similarity measurement</a:t>
                      </a:r>
                      <a:endParaRPr lang="en-IN" sz="1600" kern="1200" dirty="0">
                        <a:solidFill>
                          <a:schemeClr val="dk1"/>
                        </a:solidFill>
                        <a:effectLst/>
                        <a:latin typeface="Cambria" panose="02040503050406030204" pitchFamily="18" charset="0"/>
                        <a:ea typeface="Cambria" panose="02040503050406030204" pitchFamily="18" charset="0"/>
                        <a:cs typeface="+mn-cs"/>
                      </a:endParaRPr>
                    </a:p>
                    <a:p>
                      <a:pPr marL="285750" lvl="0" indent="-285750" algn="just">
                        <a:buFont typeface="Arial" panose="020B0604020202020204" pitchFamily="34" charset="0"/>
                        <a:buChar char="•"/>
                      </a:pPr>
                      <a:r>
                        <a:rPr lang="en-US" sz="1600" kern="1200" dirty="0">
                          <a:solidFill>
                            <a:schemeClr val="dk1"/>
                          </a:solidFill>
                          <a:effectLst/>
                          <a:latin typeface="Cambria" panose="02040503050406030204" pitchFamily="18" charset="0"/>
                          <a:ea typeface="Cambria" panose="02040503050406030204" pitchFamily="18" charset="0"/>
                          <a:cs typeface="+mn-cs"/>
                        </a:rPr>
                        <a:t>Integrate natural language processing (NLP) for feature abstraction</a:t>
                      </a:r>
                      <a:endParaRPr lang="en-IN" sz="1600" kern="1200" dirty="0">
                        <a:solidFill>
                          <a:schemeClr val="dk1"/>
                        </a:solidFill>
                        <a:effectLst/>
                        <a:latin typeface="Cambria" panose="02040503050406030204" pitchFamily="18" charset="0"/>
                        <a:ea typeface="Cambria" panose="02040503050406030204" pitchFamily="18" charset="0"/>
                        <a:cs typeface="+mn-cs"/>
                      </a:endParaRPr>
                    </a:p>
                    <a:p>
                      <a:pPr algn="just"/>
                      <a:endParaRPr lang="en-IN" sz="1600" dirty="0">
                        <a:latin typeface="Cambria" panose="02040503050406030204" pitchFamily="18" charset="0"/>
                        <a:ea typeface="Cambria" panose="02040503050406030204" pitchFamily="18" charset="0"/>
                      </a:endParaRPr>
                    </a:p>
                  </a:txBody>
                  <a:tcPr/>
                </a:tc>
                <a:tc>
                  <a:txBody>
                    <a:bodyPr/>
                    <a:lstStyle/>
                    <a:p>
                      <a:pPr marL="285750" lvl="0" indent="-285750" algn="just">
                        <a:buFont typeface="Arial" panose="020B0604020202020204" pitchFamily="34" charset="0"/>
                        <a:buChar char="•"/>
                      </a:pPr>
                      <a:r>
                        <a:rPr lang="en-US" sz="1600" kern="1200" dirty="0">
                          <a:solidFill>
                            <a:schemeClr val="dk1"/>
                          </a:solidFill>
                          <a:effectLst/>
                          <a:latin typeface="Cambria" panose="02040503050406030204" pitchFamily="18" charset="0"/>
                          <a:ea typeface="Cambria" panose="02040503050406030204" pitchFamily="18" charset="0"/>
                          <a:cs typeface="+mn-cs"/>
                        </a:rPr>
                        <a:t>The study admits limitations and focuses on only four feature types and the lack of contextual information in weighing features.</a:t>
                      </a:r>
                      <a:endParaRPr lang="en-IN" sz="1600" kern="1200" dirty="0">
                        <a:solidFill>
                          <a:schemeClr val="dk1"/>
                        </a:solidFill>
                        <a:effectLst/>
                        <a:latin typeface="Cambria" panose="02040503050406030204" pitchFamily="18" charset="0"/>
                        <a:ea typeface="Cambria" panose="02040503050406030204" pitchFamily="18" charset="0"/>
                        <a:cs typeface="+mn-cs"/>
                      </a:endParaRPr>
                    </a:p>
                    <a:p>
                      <a:pPr marL="285750" indent="-285750" algn="just">
                        <a:buFont typeface="Arial" panose="020B0604020202020204" pitchFamily="34" charset="0"/>
                        <a:buChar char="•"/>
                      </a:pPr>
                      <a:r>
                        <a:rPr lang="en-US" sz="1600" kern="1200" dirty="0">
                          <a:solidFill>
                            <a:schemeClr val="dk1"/>
                          </a:solidFill>
                          <a:effectLst/>
                          <a:latin typeface="Cambria" panose="02040503050406030204" pitchFamily="18" charset="0"/>
                          <a:ea typeface="Cambria" panose="02040503050406030204" pitchFamily="18" charset="0"/>
                          <a:cs typeface="+mn-cs"/>
                        </a:rPr>
                        <a:t>Future research should examine the impact of additional features and contextual factors on similarity measures to upgrade their suitability.</a:t>
                      </a:r>
                      <a:endParaRPr lang="en-IN" sz="1600" kern="1200" dirty="0">
                        <a:solidFill>
                          <a:schemeClr val="dk1"/>
                        </a:solidFill>
                        <a:effectLst/>
                        <a:latin typeface="Cambria" panose="02040503050406030204" pitchFamily="18" charset="0"/>
                        <a:ea typeface="Cambria" panose="02040503050406030204" pitchFamily="18" charset="0"/>
                        <a:cs typeface="+mn-cs"/>
                      </a:endParaRPr>
                    </a:p>
                  </a:txBody>
                  <a:tcPr/>
                </a:tc>
                <a:extLst>
                  <a:ext uri="{0D108BD9-81ED-4DB2-BD59-A6C34878D82A}">
                    <a16:rowId xmlns="" xmlns:a16="http://schemas.microsoft.com/office/drawing/2014/main" val="10001"/>
                  </a:ext>
                </a:extLst>
              </a:tr>
              <a:tr h="199418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sz="1600" dirty="0">
                          <a:latin typeface="Cambria" pitchFamily="18" charset="0"/>
                          <a:ea typeface="Cambria" pitchFamily="18" charset="0"/>
                        </a:rPr>
                        <a:t>ii) Patient Similarity: Emerging Concepts in Systems and Precision Medicine </a:t>
                      </a:r>
                    </a:p>
                  </a:txBody>
                  <a:tcPr/>
                </a:tc>
                <a:tc>
                  <a:txBody>
                    <a:bodyPr/>
                    <a:lstStyle/>
                    <a:p>
                      <a:pPr algn="just"/>
                      <a:r>
                        <a:rPr lang="en-IN" sz="1600" dirty="0">
                          <a:latin typeface="Cambria" pitchFamily="18" charset="0"/>
                          <a:ea typeface="Cambria" pitchFamily="18" charset="0"/>
                        </a:rPr>
                        <a:t>2016</a:t>
                      </a:r>
                    </a:p>
                  </a:txBody>
                  <a:tcPr/>
                </a:tc>
                <a:tc>
                  <a:txBody>
                    <a:bodyPr/>
                    <a:lstStyle/>
                    <a:p>
                      <a:pPr marL="342900" lvl="0" indent="-342900" algn="just">
                        <a:lnSpc>
                          <a:spcPct val="100000"/>
                        </a:lnSpc>
                        <a:buFont typeface="Arial" panose="020B0604020202020204" pitchFamily="34" charset="0"/>
                        <a:buChar char="•"/>
                        <a:tabLst>
                          <a:tab pos="457200" algn="l"/>
                        </a:tabLst>
                      </a:pPr>
                      <a:r>
                        <a:rPr lang="en-IN" sz="1600" kern="1200" dirty="0">
                          <a:solidFill>
                            <a:schemeClr val="dk1"/>
                          </a:solidFill>
                          <a:effectLst/>
                          <a:latin typeface="Cambria" panose="02040503050406030204" pitchFamily="18" charset="0"/>
                          <a:ea typeface="Cambria" panose="02040503050406030204" pitchFamily="18" charset="0"/>
                          <a:cs typeface="+mn-cs"/>
                        </a:rPr>
                        <a:t>The goal is to set the foundation for the integration of computational tools and data analytics to enhance personalized healthcare.</a:t>
                      </a:r>
                    </a:p>
                    <a:p>
                      <a:pPr marL="342900" lvl="0" indent="-342900" algn="just">
                        <a:lnSpc>
                          <a:spcPct val="100000"/>
                        </a:lnSpc>
                        <a:buFont typeface="Arial" panose="020B0604020202020204" pitchFamily="34" charset="0"/>
                        <a:buChar char="•"/>
                        <a:tabLst>
                          <a:tab pos="457200" algn="l"/>
                        </a:tabLst>
                      </a:pPr>
                      <a:r>
                        <a:rPr lang="en-IN" sz="1600" kern="1200" dirty="0">
                          <a:solidFill>
                            <a:schemeClr val="dk1"/>
                          </a:solidFill>
                          <a:effectLst/>
                          <a:latin typeface="Cambria" panose="02040503050406030204" pitchFamily="18" charset="0"/>
                          <a:ea typeface="Cambria" panose="02040503050406030204" pitchFamily="18" charset="0"/>
                          <a:cs typeface="+mn-cs"/>
                        </a:rPr>
                        <a:t>The main focus is how patient similarity algorithms can improve medical decisions by grouping similar patients.</a:t>
                      </a:r>
                    </a:p>
                  </a:txBody>
                  <a:tcPr marL="68580" marR="68580" marT="0" marB="0"/>
                </a:tc>
                <a:tc>
                  <a:txBody>
                    <a:bodyPr/>
                    <a:lstStyle/>
                    <a:p>
                      <a:pPr lvl="0" algn="just"/>
                      <a:r>
                        <a:rPr lang="en-US" sz="1600" kern="1200" dirty="0">
                          <a:solidFill>
                            <a:schemeClr val="dk1"/>
                          </a:solidFill>
                          <a:effectLst/>
                          <a:latin typeface="Cambria" panose="02040503050406030204" pitchFamily="18" charset="0"/>
                          <a:ea typeface="Cambria" panose="02040503050406030204" pitchFamily="18" charset="0"/>
                          <a:cs typeface="+mn-cs"/>
                        </a:rPr>
                        <a:t>Data Difficulties</a:t>
                      </a:r>
                      <a:endParaRPr lang="en-IN" sz="1600" kern="1200" dirty="0">
                        <a:solidFill>
                          <a:schemeClr val="dk1"/>
                        </a:solidFill>
                        <a:effectLst/>
                        <a:latin typeface="Cambria" panose="02040503050406030204" pitchFamily="18" charset="0"/>
                        <a:ea typeface="Cambria" panose="02040503050406030204" pitchFamily="18" charset="0"/>
                        <a:cs typeface="+mn-cs"/>
                      </a:endParaRPr>
                    </a:p>
                    <a:p>
                      <a:pPr lvl="0" algn="just"/>
                      <a:r>
                        <a:rPr lang="en-US" sz="1600" kern="1200" dirty="0">
                          <a:solidFill>
                            <a:schemeClr val="dk1"/>
                          </a:solidFill>
                          <a:effectLst/>
                          <a:latin typeface="Cambria" panose="02040503050406030204" pitchFamily="18" charset="0"/>
                          <a:ea typeface="Cambria" panose="02040503050406030204" pitchFamily="18" charset="0"/>
                          <a:cs typeface="+mn-cs"/>
                        </a:rPr>
                        <a:t>Growth Challenges</a:t>
                      </a:r>
                      <a:endParaRPr lang="en-IN" sz="1600" kern="1200" dirty="0">
                        <a:solidFill>
                          <a:schemeClr val="dk1"/>
                        </a:solidFill>
                        <a:effectLst/>
                        <a:latin typeface="Cambria" panose="02040503050406030204" pitchFamily="18" charset="0"/>
                        <a:ea typeface="Cambria" panose="02040503050406030204" pitchFamily="18" charset="0"/>
                        <a:cs typeface="+mn-cs"/>
                      </a:endParaRPr>
                    </a:p>
                    <a:p>
                      <a:pPr marL="285750" indent="-285750" algn="just">
                        <a:buFont typeface="Arial" pitchFamily="34" charset="0"/>
                        <a:buChar char="•"/>
                      </a:pPr>
                      <a:endParaRPr lang="en-IN" sz="1600" dirty="0">
                        <a:latin typeface="Cambria" pitchFamily="18" charset="0"/>
                        <a:ea typeface="Cambria" pitchFamily="18"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484547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391309766"/>
              </p:ext>
            </p:extLst>
          </p:nvPr>
        </p:nvGraphicFramePr>
        <p:xfrm>
          <a:off x="833006" y="1026367"/>
          <a:ext cx="10658680" cy="5411805"/>
        </p:xfrm>
        <a:graphic>
          <a:graphicData uri="http://schemas.openxmlformats.org/drawingml/2006/table">
            <a:tbl>
              <a:tblPr firstRow="1" bandRow="1">
                <a:tableStyleId>{5C22544A-7EE6-4342-B048-85BDC9FD1C3A}</a:tableStyleId>
              </a:tblPr>
              <a:tblGrid>
                <a:gridCol w="2664670">
                  <a:extLst>
                    <a:ext uri="{9D8B030D-6E8A-4147-A177-3AD203B41FA5}">
                      <a16:colId xmlns="" xmlns:a16="http://schemas.microsoft.com/office/drawing/2014/main" val="20000"/>
                    </a:ext>
                  </a:extLst>
                </a:gridCol>
                <a:gridCol w="1102316">
                  <a:extLst>
                    <a:ext uri="{9D8B030D-6E8A-4147-A177-3AD203B41FA5}">
                      <a16:colId xmlns="" xmlns:a16="http://schemas.microsoft.com/office/drawing/2014/main" val="20001"/>
                    </a:ext>
                  </a:extLst>
                </a:gridCol>
                <a:gridCol w="3984171">
                  <a:extLst>
                    <a:ext uri="{9D8B030D-6E8A-4147-A177-3AD203B41FA5}">
                      <a16:colId xmlns="" xmlns:a16="http://schemas.microsoft.com/office/drawing/2014/main" val="20002"/>
                    </a:ext>
                  </a:extLst>
                </a:gridCol>
                <a:gridCol w="2907523">
                  <a:extLst>
                    <a:ext uri="{9D8B030D-6E8A-4147-A177-3AD203B41FA5}">
                      <a16:colId xmlns="" xmlns:a16="http://schemas.microsoft.com/office/drawing/2014/main" val="20003"/>
                    </a:ext>
                  </a:extLst>
                </a:gridCol>
              </a:tblGrid>
              <a:tr h="389497">
                <a:tc>
                  <a:txBody>
                    <a:bodyPr/>
                    <a:lstStyle/>
                    <a:p>
                      <a:pPr algn="just"/>
                      <a:r>
                        <a:rPr lang="en-IN" sz="1600" dirty="0">
                          <a:latin typeface="Cambria" pitchFamily="18" charset="0"/>
                          <a:ea typeface="Cambria" pitchFamily="18" charset="0"/>
                        </a:rPr>
                        <a:t>Research</a:t>
                      </a:r>
                      <a:r>
                        <a:rPr lang="en-IN" sz="1600" baseline="0" dirty="0">
                          <a:latin typeface="Cambria" pitchFamily="18" charset="0"/>
                          <a:ea typeface="Cambria" pitchFamily="18" charset="0"/>
                        </a:rPr>
                        <a:t> Paper </a:t>
                      </a:r>
                      <a:endParaRPr lang="en-IN"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Year</a:t>
                      </a:r>
                    </a:p>
                  </a:txBody>
                  <a:tcPr/>
                </a:tc>
                <a:tc>
                  <a:txBody>
                    <a:bodyPr/>
                    <a:lstStyle/>
                    <a:p>
                      <a:pPr algn="just"/>
                      <a:r>
                        <a:rPr lang="en-IN" sz="1600" dirty="0">
                          <a:latin typeface="Cambria" pitchFamily="18" charset="0"/>
                          <a:ea typeface="Cambria" pitchFamily="18" charset="0"/>
                        </a:rPr>
                        <a:t>Advantages</a:t>
                      </a:r>
                    </a:p>
                  </a:txBody>
                  <a:tcPr/>
                </a:tc>
                <a:tc>
                  <a:txBody>
                    <a:bodyPr/>
                    <a:lstStyle/>
                    <a:p>
                      <a:pPr algn="just"/>
                      <a:r>
                        <a:rPr lang="en-IN" sz="1600" dirty="0">
                          <a:latin typeface="Cambria" pitchFamily="18" charset="0"/>
                          <a:ea typeface="Cambria" pitchFamily="18" charset="0"/>
                        </a:rPr>
                        <a:t>Disadvantages</a:t>
                      </a:r>
                    </a:p>
                  </a:txBody>
                  <a:tcPr/>
                </a:tc>
                <a:extLst>
                  <a:ext uri="{0D108BD9-81ED-4DB2-BD59-A6C34878D82A}">
                    <a16:rowId xmlns="" xmlns:a16="http://schemas.microsoft.com/office/drawing/2014/main" val="10000"/>
                  </a:ext>
                </a:extLst>
              </a:tr>
              <a:tr h="2492468">
                <a:tc>
                  <a:txBody>
                    <a:bodyPr/>
                    <a:lstStyle/>
                    <a:p>
                      <a:pPr marL="0" indent="0" algn="just">
                        <a:buFont typeface="+mj-lt"/>
                        <a:buNone/>
                      </a:pPr>
                      <a:r>
                        <a:rPr lang="en-US" sz="1600" dirty="0">
                          <a:latin typeface="Cambria" pitchFamily="18" charset="0"/>
                          <a:ea typeface="Cambria" pitchFamily="18" charset="0"/>
                        </a:rPr>
                        <a:t>iii) Patient similarity for</a:t>
                      </a:r>
                      <a:r>
                        <a:rPr lang="en-US" sz="1600" baseline="0" dirty="0">
                          <a:latin typeface="Cambria" pitchFamily="18" charset="0"/>
                          <a:ea typeface="Cambria" pitchFamily="18" charset="0"/>
                        </a:rPr>
                        <a:t> </a:t>
                      </a:r>
                      <a:r>
                        <a:rPr lang="en-US" sz="1600" dirty="0">
                          <a:latin typeface="Cambria" pitchFamily="18" charset="0"/>
                          <a:ea typeface="Cambria" pitchFamily="18" charset="0"/>
                        </a:rPr>
                        <a:t>precision medicine: A systematic review </a:t>
                      </a:r>
                    </a:p>
                  </a:txBody>
                  <a:tcPr/>
                </a:tc>
                <a:tc>
                  <a:txBody>
                    <a:bodyPr/>
                    <a:lstStyle/>
                    <a:p>
                      <a:pPr algn="just"/>
                      <a:r>
                        <a:rPr lang="en-IN" sz="1600" dirty="0">
                          <a:latin typeface="Cambria" pitchFamily="18" charset="0"/>
                          <a:ea typeface="Cambria" pitchFamily="18" charset="0"/>
                        </a:rPr>
                        <a:t>2018</a:t>
                      </a: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The primary aim of this line of research is to improve clinical outcomes for individual patients through more precise treatment targeting by leveraging on genetic, biomarker, phenotypic, or psychosocial characteristics.</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That distinguish a given patient from others with similar clinical presentations</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Limited Database Scope</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Lack of Real-World Application</a:t>
                      </a:r>
                      <a:endParaRPr lang="en-IN" sz="1600" kern="1200" dirty="0">
                        <a:solidFill>
                          <a:schemeClr val="dk1"/>
                        </a:solidFill>
                        <a:effectLst/>
                        <a:latin typeface="Cambria" pitchFamily="18" charset="0"/>
                        <a:ea typeface="Cambria" pitchFamily="18" charset="0"/>
                        <a:cs typeface="+mn-cs"/>
                      </a:endParaRPr>
                    </a:p>
                  </a:txBody>
                  <a:tcPr/>
                </a:tc>
                <a:extLst>
                  <a:ext uri="{0D108BD9-81ED-4DB2-BD59-A6C34878D82A}">
                    <a16:rowId xmlns="" xmlns:a16="http://schemas.microsoft.com/office/drawing/2014/main" val="10001"/>
                  </a:ext>
                </a:extLst>
              </a:tr>
              <a:tr h="2492468">
                <a:tc>
                  <a:txBody>
                    <a:bodyPr/>
                    <a:lstStyle/>
                    <a:p>
                      <a:pPr marL="0" indent="0" algn="just">
                        <a:buFont typeface="+mj-lt"/>
                        <a:buNone/>
                      </a:pPr>
                      <a:r>
                        <a:rPr lang="en-IN" sz="1600" dirty="0">
                          <a:latin typeface="Cambria" pitchFamily="18" charset="0"/>
                          <a:ea typeface="Cambria" pitchFamily="18" charset="0"/>
                        </a:rPr>
                        <a:t>iv) </a:t>
                      </a:r>
                      <a:r>
                        <a:rPr lang="en-US" sz="1600" dirty="0">
                          <a:latin typeface="Cambria" pitchFamily="18" charset="0"/>
                          <a:ea typeface="Cambria" pitchFamily="18" charset="0"/>
                        </a:rPr>
                        <a:t>A patient-similarity-based model for diagnostic prediction </a:t>
                      </a:r>
                    </a:p>
                  </a:txBody>
                  <a:tcPr/>
                </a:tc>
                <a:tc>
                  <a:txBody>
                    <a:bodyPr/>
                    <a:lstStyle/>
                    <a:p>
                      <a:pPr algn="just"/>
                      <a:r>
                        <a:rPr lang="en-IN" sz="1600" dirty="0">
                          <a:latin typeface="Cambria" pitchFamily="18" charset="0"/>
                          <a:ea typeface="Cambria" pitchFamily="18" charset="0"/>
                        </a:rPr>
                        <a:t>2019</a:t>
                      </a: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To simulate the clinical reasoning of doctors, retrieve analogous patients of an index patient automatically and predict diagnoses by the similar/dissimilar patients.</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The main goal is to predict patient diagnoses by comparing the similarities between the clinical features of current patients and historical patient data.</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Limited Dataset Size</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High Computational Costs</a:t>
                      </a:r>
                      <a:endParaRPr lang="en-IN" sz="1600" kern="1200" dirty="0">
                        <a:solidFill>
                          <a:schemeClr val="dk1"/>
                        </a:solidFill>
                        <a:effectLst/>
                        <a:latin typeface="Cambria" pitchFamily="18" charset="0"/>
                        <a:ea typeface="Cambria" pitchFamily="18" charset="0"/>
                        <a:cs typeface="+mn-cs"/>
                      </a:endParaRPr>
                    </a:p>
                    <a:p>
                      <a:pPr algn="just"/>
                      <a:endParaRPr lang="en-IN" sz="1600" dirty="0"/>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4095343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3307640733"/>
              </p:ext>
            </p:extLst>
          </p:nvPr>
        </p:nvGraphicFramePr>
        <p:xfrm>
          <a:off x="865664" y="1418253"/>
          <a:ext cx="10658680" cy="4242533"/>
        </p:xfrm>
        <a:graphic>
          <a:graphicData uri="http://schemas.openxmlformats.org/drawingml/2006/table">
            <a:tbl>
              <a:tblPr firstRow="1" bandRow="1">
                <a:tableStyleId>{5C22544A-7EE6-4342-B048-85BDC9FD1C3A}</a:tableStyleId>
              </a:tblPr>
              <a:tblGrid>
                <a:gridCol w="2664670">
                  <a:extLst>
                    <a:ext uri="{9D8B030D-6E8A-4147-A177-3AD203B41FA5}">
                      <a16:colId xmlns="" xmlns:a16="http://schemas.microsoft.com/office/drawing/2014/main" val="20000"/>
                    </a:ext>
                  </a:extLst>
                </a:gridCol>
                <a:gridCol w="1293593">
                  <a:extLst>
                    <a:ext uri="{9D8B030D-6E8A-4147-A177-3AD203B41FA5}">
                      <a16:colId xmlns="" xmlns:a16="http://schemas.microsoft.com/office/drawing/2014/main" val="20001"/>
                    </a:ext>
                  </a:extLst>
                </a:gridCol>
                <a:gridCol w="4035747">
                  <a:extLst>
                    <a:ext uri="{9D8B030D-6E8A-4147-A177-3AD203B41FA5}">
                      <a16:colId xmlns="" xmlns:a16="http://schemas.microsoft.com/office/drawing/2014/main" val="20002"/>
                    </a:ext>
                  </a:extLst>
                </a:gridCol>
                <a:gridCol w="2664670">
                  <a:extLst>
                    <a:ext uri="{9D8B030D-6E8A-4147-A177-3AD203B41FA5}">
                      <a16:colId xmlns="" xmlns:a16="http://schemas.microsoft.com/office/drawing/2014/main" val="20003"/>
                    </a:ext>
                  </a:extLst>
                </a:gridCol>
              </a:tblGrid>
              <a:tr h="399323">
                <a:tc>
                  <a:txBody>
                    <a:bodyPr/>
                    <a:lstStyle/>
                    <a:p>
                      <a:pPr algn="just"/>
                      <a:r>
                        <a:rPr lang="en-IN" sz="1600" dirty="0">
                          <a:latin typeface="Cambria" pitchFamily="18" charset="0"/>
                          <a:ea typeface="Cambria" pitchFamily="18" charset="0"/>
                        </a:rPr>
                        <a:t>Research</a:t>
                      </a:r>
                      <a:r>
                        <a:rPr lang="en-IN" sz="1600" baseline="0" dirty="0">
                          <a:latin typeface="Cambria" pitchFamily="18" charset="0"/>
                          <a:ea typeface="Cambria" pitchFamily="18" charset="0"/>
                        </a:rPr>
                        <a:t> Paper </a:t>
                      </a:r>
                      <a:endParaRPr lang="en-IN"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Year</a:t>
                      </a:r>
                    </a:p>
                  </a:txBody>
                  <a:tcPr/>
                </a:tc>
                <a:tc>
                  <a:txBody>
                    <a:bodyPr/>
                    <a:lstStyle/>
                    <a:p>
                      <a:pPr algn="just"/>
                      <a:r>
                        <a:rPr lang="en-IN" sz="1600" dirty="0">
                          <a:latin typeface="Cambria" pitchFamily="18" charset="0"/>
                          <a:ea typeface="Cambria" pitchFamily="18" charset="0"/>
                        </a:rPr>
                        <a:t>Advantages</a:t>
                      </a:r>
                    </a:p>
                  </a:txBody>
                  <a:tcPr/>
                </a:tc>
                <a:tc>
                  <a:txBody>
                    <a:bodyPr/>
                    <a:lstStyle/>
                    <a:p>
                      <a:pPr algn="just"/>
                      <a:r>
                        <a:rPr lang="en-IN" sz="1600" dirty="0">
                          <a:latin typeface="Cambria" pitchFamily="18" charset="0"/>
                          <a:ea typeface="Cambria" pitchFamily="18" charset="0"/>
                        </a:rPr>
                        <a:t>Disadvantages</a:t>
                      </a:r>
                    </a:p>
                  </a:txBody>
                  <a:tcPr/>
                </a:tc>
                <a:extLst>
                  <a:ext uri="{0D108BD9-81ED-4DB2-BD59-A6C34878D82A}">
                    <a16:rowId xmlns="" xmlns:a16="http://schemas.microsoft.com/office/drawing/2014/main" val="10000"/>
                  </a:ext>
                </a:extLst>
              </a:tr>
              <a:tr h="1606802">
                <a:tc>
                  <a:txBody>
                    <a:bodyPr/>
                    <a:lstStyle/>
                    <a:p>
                      <a:pPr marL="0" indent="0" algn="just">
                        <a:buFont typeface="+mj-lt"/>
                        <a:buNone/>
                      </a:pPr>
                      <a:r>
                        <a:rPr lang="en-US" sz="1600" dirty="0">
                          <a:latin typeface="Cambria" pitchFamily="18" charset="0"/>
                          <a:ea typeface="Cambria" pitchFamily="18" charset="0"/>
                        </a:rPr>
                        <a:t>v) </a:t>
                      </a:r>
                      <a:r>
                        <a:rPr lang="en-IN" sz="1600" dirty="0">
                          <a:latin typeface="Cambria" pitchFamily="18" charset="0"/>
                          <a:ea typeface="Cambria" pitchFamily="18" charset="0"/>
                        </a:rPr>
                        <a:t>Measurement and application of patient similarity in personalized predictive, modelling based on electronic medical records </a:t>
                      </a:r>
                    </a:p>
                  </a:txBody>
                  <a:tcPr/>
                </a:tc>
                <a:tc>
                  <a:txBody>
                    <a:bodyPr/>
                    <a:lstStyle/>
                    <a:p>
                      <a:pPr algn="just"/>
                      <a:r>
                        <a:rPr lang="en-IN" sz="1600" dirty="0">
                          <a:latin typeface="Cambria" pitchFamily="18" charset="0"/>
                          <a:ea typeface="Cambria" pitchFamily="18" charset="0"/>
                        </a:rPr>
                        <a:t>2019</a:t>
                      </a: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The main goal of this research was to create a new way to measure how similar patients are, based on the data from electronic medical records (EMRs). </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By measuring patient similarity, the study aimed to improve how we predict a patient’s health outcomes, specifically focusing on diabetes.</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The study didn’t fully use all the available data when calculating patient similarity</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The models didn’t include specific exclusion criteria when choosing patients for the study.</a:t>
                      </a:r>
                      <a:endParaRPr lang="en-IN" sz="1600" kern="1200" dirty="0">
                        <a:solidFill>
                          <a:schemeClr val="dk1"/>
                        </a:solidFill>
                        <a:effectLst/>
                        <a:latin typeface="Cambria" pitchFamily="18" charset="0"/>
                        <a:ea typeface="Cambria" pitchFamily="18" charset="0"/>
                        <a:cs typeface="+mn-cs"/>
                      </a:endParaRPr>
                    </a:p>
                  </a:txBody>
                  <a:tcPr/>
                </a:tc>
                <a:extLst>
                  <a:ext uri="{0D108BD9-81ED-4DB2-BD59-A6C34878D82A}">
                    <a16:rowId xmlns="" xmlns:a16="http://schemas.microsoft.com/office/drawing/2014/main" val="10001"/>
                  </a:ext>
                </a:extLst>
              </a:tr>
              <a:tr h="1801050">
                <a:tc>
                  <a:txBody>
                    <a:bodyPr/>
                    <a:lstStyle/>
                    <a:p>
                      <a:pPr marL="0" marR="0" indent="0" algn="just" defTabSz="914400" rtl="0" eaLnBrk="1" fontAlgn="auto" latinLnBrk="0" hangingPunct="1">
                        <a:lnSpc>
                          <a:spcPct val="100000"/>
                        </a:lnSpc>
                        <a:spcBef>
                          <a:spcPts val="0"/>
                        </a:spcBef>
                        <a:spcAft>
                          <a:spcPts val="0"/>
                        </a:spcAft>
                        <a:buClrTx/>
                        <a:buSzTx/>
                        <a:buFont typeface="+mj-lt"/>
                        <a:buNone/>
                        <a:tabLst/>
                        <a:defRPr/>
                      </a:pPr>
                      <a:r>
                        <a:rPr lang="en-IN" sz="1600" dirty="0">
                          <a:latin typeface="Cambria" pitchFamily="18" charset="0"/>
                          <a:ea typeface="Cambria" pitchFamily="18" charset="0"/>
                        </a:rPr>
                        <a:t>vi)</a:t>
                      </a:r>
                      <a:r>
                        <a:rPr lang="en-US" sz="1600" dirty="0">
                          <a:latin typeface="Cambria" pitchFamily="18" charset="0"/>
                          <a:ea typeface="Cambria" pitchFamily="18" charset="0"/>
                        </a:rPr>
                        <a:t> Measuring Patient Similarities via a Deep Architecture with Medical Concept Embedding </a:t>
                      </a:r>
                    </a:p>
                    <a:p>
                      <a:pPr marL="0" indent="0" algn="just">
                        <a:buFont typeface="+mj-lt"/>
                        <a:buNone/>
                      </a:pPr>
                      <a:endParaRPr lang="en-US"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2019</a:t>
                      </a: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Develop a framework to measure clinical similarities between patients based on EHRs.</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Preserve temporal information in patient data, which is often lost in existing models.</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Loss of temporal information in existing methods:</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High dimensionality and </a:t>
                      </a:r>
                      <a:r>
                        <a:rPr lang="en-US" sz="1600" kern="1200" dirty="0" err="1">
                          <a:solidFill>
                            <a:schemeClr val="dk1"/>
                          </a:solidFill>
                          <a:effectLst/>
                          <a:latin typeface="Cambria" pitchFamily="18" charset="0"/>
                          <a:ea typeface="Cambria" pitchFamily="18" charset="0"/>
                          <a:cs typeface="+mn-cs"/>
                        </a:rPr>
                        <a:t>sparsity</a:t>
                      </a:r>
                      <a:endParaRPr lang="en-IN" sz="1600" kern="1200" dirty="0">
                        <a:solidFill>
                          <a:schemeClr val="dk1"/>
                        </a:solidFill>
                        <a:effectLst/>
                        <a:latin typeface="Cambria" pitchFamily="18" charset="0"/>
                        <a:ea typeface="Cambria" pitchFamily="18" charset="0"/>
                        <a:cs typeface="+mn-cs"/>
                      </a:endParaRPr>
                    </a:p>
                    <a:p>
                      <a:pPr algn="just"/>
                      <a:endParaRPr lang="en-IN" sz="1600" dirty="0"/>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312581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2075911856"/>
              </p:ext>
            </p:extLst>
          </p:nvPr>
        </p:nvGraphicFramePr>
        <p:xfrm>
          <a:off x="877078" y="1138335"/>
          <a:ext cx="10647264" cy="3599128"/>
        </p:xfrm>
        <a:graphic>
          <a:graphicData uri="http://schemas.openxmlformats.org/drawingml/2006/table">
            <a:tbl>
              <a:tblPr firstRow="1" bandRow="1">
                <a:tableStyleId>{5C22544A-7EE6-4342-B048-85BDC9FD1C3A}</a:tableStyleId>
              </a:tblPr>
              <a:tblGrid>
                <a:gridCol w="2661816">
                  <a:extLst>
                    <a:ext uri="{9D8B030D-6E8A-4147-A177-3AD203B41FA5}">
                      <a16:colId xmlns="" xmlns:a16="http://schemas.microsoft.com/office/drawing/2014/main" val="20000"/>
                    </a:ext>
                  </a:extLst>
                </a:gridCol>
                <a:gridCol w="1266371">
                  <a:extLst>
                    <a:ext uri="{9D8B030D-6E8A-4147-A177-3AD203B41FA5}">
                      <a16:colId xmlns="" xmlns:a16="http://schemas.microsoft.com/office/drawing/2014/main" val="20001"/>
                    </a:ext>
                  </a:extLst>
                </a:gridCol>
                <a:gridCol w="3816221">
                  <a:extLst>
                    <a:ext uri="{9D8B030D-6E8A-4147-A177-3AD203B41FA5}">
                      <a16:colId xmlns="" xmlns:a16="http://schemas.microsoft.com/office/drawing/2014/main" val="20002"/>
                    </a:ext>
                  </a:extLst>
                </a:gridCol>
                <a:gridCol w="2902856">
                  <a:extLst>
                    <a:ext uri="{9D8B030D-6E8A-4147-A177-3AD203B41FA5}">
                      <a16:colId xmlns="" xmlns:a16="http://schemas.microsoft.com/office/drawing/2014/main" val="20003"/>
                    </a:ext>
                  </a:extLst>
                </a:gridCol>
              </a:tblGrid>
              <a:tr h="439469">
                <a:tc>
                  <a:txBody>
                    <a:bodyPr/>
                    <a:lstStyle/>
                    <a:p>
                      <a:pPr algn="just"/>
                      <a:r>
                        <a:rPr lang="en-IN" sz="1600" dirty="0">
                          <a:latin typeface="Cambria" pitchFamily="18" charset="0"/>
                          <a:ea typeface="Cambria" pitchFamily="18" charset="0"/>
                        </a:rPr>
                        <a:t>Research</a:t>
                      </a:r>
                      <a:r>
                        <a:rPr lang="en-IN" sz="1600" baseline="0" dirty="0">
                          <a:latin typeface="Cambria" pitchFamily="18" charset="0"/>
                          <a:ea typeface="Cambria" pitchFamily="18" charset="0"/>
                        </a:rPr>
                        <a:t> Paper </a:t>
                      </a:r>
                      <a:endParaRPr lang="en-IN"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Year</a:t>
                      </a:r>
                    </a:p>
                  </a:txBody>
                  <a:tcPr/>
                </a:tc>
                <a:tc>
                  <a:txBody>
                    <a:bodyPr/>
                    <a:lstStyle/>
                    <a:p>
                      <a:pPr algn="just"/>
                      <a:r>
                        <a:rPr lang="en-IN" sz="1600" dirty="0">
                          <a:latin typeface="Cambria" pitchFamily="18" charset="0"/>
                          <a:ea typeface="Cambria" pitchFamily="18" charset="0"/>
                        </a:rPr>
                        <a:t>Advantages</a:t>
                      </a:r>
                    </a:p>
                  </a:txBody>
                  <a:tcPr/>
                </a:tc>
                <a:tc>
                  <a:txBody>
                    <a:bodyPr/>
                    <a:lstStyle/>
                    <a:p>
                      <a:pPr algn="just"/>
                      <a:r>
                        <a:rPr lang="en-IN" sz="1600" dirty="0">
                          <a:latin typeface="Cambria" pitchFamily="18" charset="0"/>
                          <a:ea typeface="Cambria" pitchFamily="18" charset="0"/>
                        </a:rPr>
                        <a:t>Disadvantages</a:t>
                      </a:r>
                    </a:p>
                  </a:txBody>
                  <a:tcPr/>
                </a:tc>
                <a:extLst>
                  <a:ext uri="{0D108BD9-81ED-4DB2-BD59-A6C34878D82A}">
                    <a16:rowId xmlns="" xmlns:a16="http://schemas.microsoft.com/office/drawing/2014/main" val="10000"/>
                  </a:ext>
                </a:extLst>
              </a:tr>
              <a:tr h="1361339">
                <a:tc>
                  <a:txBody>
                    <a:bodyPr/>
                    <a:lstStyle/>
                    <a:p>
                      <a:pPr marL="0" indent="0" algn="just">
                        <a:buFont typeface="+mj-lt"/>
                        <a:buNone/>
                      </a:pPr>
                      <a:r>
                        <a:rPr lang="en-US" sz="1600" dirty="0">
                          <a:latin typeface="Cambria" pitchFamily="18" charset="0"/>
                          <a:ea typeface="Cambria" pitchFamily="18" charset="0"/>
                        </a:rPr>
                        <a:t>vii) Patient-Case Similarity</a:t>
                      </a:r>
                      <a:endParaRPr lang="en-IN"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2020</a:t>
                      </a: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Develop a system to identify patients with similar medical histories.</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Improve decision-making processes in clinical settings using patient data.</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Data Quality Dependency</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Complex Medical Cases</a:t>
                      </a:r>
                      <a:endParaRPr lang="en-IN" sz="1600" kern="1200" dirty="0">
                        <a:solidFill>
                          <a:schemeClr val="dk1"/>
                        </a:solidFill>
                        <a:effectLst/>
                        <a:latin typeface="Cambria" pitchFamily="18" charset="0"/>
                        <a:ea typeface="Cambria" pitchFamily="18" charset="0"/>
                        <a:cs typeface="+mn-cs"/>
                      </a:endParaRPr>
                    </a:p>
                  </a:txBody>
                  <a:tcPr/>
                </a:tc>
                <a:extLst>
                  <a:ext uri="{0D108BD9-81ED-4DB2-BD59-A6C34878D82A}">
                    <a16:rowId xmlns="" xmlns:a16="http://schemas.microsoft.com/office/drawing/2014/main" val="10001"/>
                  </a:ext>
                </a:extLst>
              </a:tr>
              <a:tr h="1698171">
                <a:tc>
                  <a:txBody>
                    <a:bodyPr/>
                    <a:lstStyle/>
                    <a:p>
                      <a:pPr marL="0" indent="0" algn="just">
                        <a:buFont typeface="+mj-lt"/>
                        <a:buNone/>
                      </a:pPr>
                      <a:r>
                        <a:rPr lang="en-IN" sz="1600" dirty="0">
                          <a:latin typeface="Cambria" pitchFamily="18" charset="0"/>
                          <a:ea typeface="Cambria" pitchFamily="18" charset="0"/>
                        </a:rPr>
                        <a:t>viii)</a:t>
                      </a:r>
                      <a:r>
                        <a:rPr lang="en-US" sz="1600" dirty="0">
                          <a:latin typeface="Cambria" pitchFamily="18" charset="0"/>
                          <a:ea typeface="Cambria" pitchFamily="18" charset="0"/>
                        </a:rPr>
                        <a:t> Patient similarity: methods and applications </a:t>
                      </a:r>
                    </a:p>
                    <a:p>
                      <a:pPr marL="0" indent="0" algn="just">
                        <a:buFont typeface="+mj-lt"/>
                        <a:buNone/>
                      </a:pPr>
                      <a:endParaRPr lang="en-US"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2020</a:t>
                      </a: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Analyze and compute similarities between patients using electronic health records (EHRs), genetic, and other data.</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Improve predictive models in healthcare by integrating patient-specific data from various sources.</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Information Loss</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Complexity in Implementation</a:t>
                      </a:r>
                      <a:endParaRPr lang="en-IN" sz="1600" kern="1200" dirty="0">
                        <a:solidFill>
                          <a:schemeClr val="dk1"/>
                        </a:solidFill>
                        <a:effectLst/>
                        <a:latin typeface="Cambria" pitchFamily="18" charset="0"/>
                        <a:ea typeface="Cambria" pitchFamily="18" charset="0"/>
                        <a:cs typeface="+mn-cs"/>
                      </a:endParaRPr>
                    </a:p>
                    <a:p>
                      <a:pPr algn="just"/>
                      <a:endParaRPr lang="en-IN" sz="1600" dirty="0">
                        <a:latin typeface="Cambria" pitchFamily="18" charset="0"/>
                        <a:ea typeface="Cambria" pitchFamily="18" charset="0"/>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554367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3785266875"/>
              </p:ext>
            </p:extLst>
          </p:nvPr>
        </p:nvGraphicFramePr>
        <p:xfrm>
          <a:off x="865664" y="1203649"/>
          <a:ext cx="10658680" cy="4907280"/>
        </p:xfrm>
        <a:graphic>
          <a:graphicData uri="http://schemas.openxmlformats.org/drawingml/2006/table">
            <a:tbl>
              <a:tblPr firstRow="1" bandRow="1">
                <a:tableStyleId>{5C22544A-7EE6-4342-B048-85BDC9FD1C3A}</a:tableStyleId>
              </a:tblPr>
              <a:tblGrid>
                <a:gridCol w="2672193">
                  <a:extLst>
                    <a:ext uri="{9D8B030D-6E8A-4147-A177-3AD203B41FA5}">
                      <a16:colId xmlns="" xmlns:a16="http://schemas.microsoft.com/office/drawing/2014/main" val="20000"/>
                    </a:ext>
                  </a:extLst>
                </a:gridCol>
                <a:gridCol w="1248747">
                  <a:extLst>
                    <a:ext uri="{9D8B030D-6E8A-4147-A177-3AD203B41FA5}">
                      <a16:colId xmlns="" xmlns:a16="http://schemas.microsoft.com/office/drawing/2014/main" val="20001"/>
                    </a:ext>
                  </a:extLst>
                </a:gridCol>
                <a:gridCol w="4073070">
                  <a:extLst>
                    <a:ext uri="{9D8B030D-6E8A-4147-A177-3AD203B41FA5}">
                      <a16:colId xmlns="" xmlns:a16="http://schemas.microsoft.com/office/drawing/2014/main" val="20002"/>
                    </a:ext>
                  </a:extLst>
                </a:gridCol>
                <a:gridCol w="2664670">
                  <a:extLst>
                    <a:ext uri="{9D8B030D-6E8A-4147-A177-3AD203B41FA5}">
                      <a16:colId xmlns="" xmlns:a16="http://schemas.microsoft.com/office/drawing/2014/main" val="20003"/>
                    </a:ext>
                  </a:extLst>
                </a:gridCol>
              </a:tblGrid>
              <a:tr h="196194">
                <a:tc>
                  <a:txBody>
                    <a:bodyPr/>
                    <a:lstStyle/>
                    <a:p>
                      <a:pPr algn="just"/>
                      <a:r>
                        <a:rPr lang="en-IN" sz="1600" dirty="0">
                          <a:latin typeface="Cambria" pitchFamily="18" charset="0"/>
                          <a:ea typeface="Cambria" pitchFamily="18" charset="0"/>
                        </a:rPr>
                        <a:t>Research</a:t>
                      </a:r>
                      <a:r>
                        <a:rPr lang="en-IN" sz="1600" baseline="0" dirty="0">
                          <a:latin typeface="Cambria" pitchFamily="18" charset="0"/>
                          <a:ea typeface="Cambria" pitchFamily="18" charset="0"/>
                        </a:rPr>
                        <a:t> Paper </a:t>
                      </a:r>
                      <a:endParaRPr lang="en-IN"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Year</a:t>
                      </a:r>
                    </a:p>
                  </a:txBody>
                  <a:tcPr/>
                </a:tc>
                <a:tc>
                  <a:txBody>
                    <a:bodyPr/>
                    <a:lstStyle/>
                    <a:p>
                      <a:pPr algn="just"/>
                      <a:r>
                        <a:rPr lang="en-IN" sz="1600" dirty="0">
                          <a:latin typeface="Cambria" pitchFamily="18" charset="0"/>
                          <a:ea typeface="Cambria" pitchFamily="18" charset="0"/>
                        </a:rPr>
                        <a:t>Advantages</a:t>
                      </a:r>
                    </a:p>
                  </a:txBody>
                  <a:tcPr/>
                </a:tc>
                <a:tc>
                  <a:txBody>
                    <a:bodyPr/>
                    <a:lstStyle/>
                    <a:p>
                      <a:pPr algn="just"/>
                      <a:r>
                        <a:rPr lang="en-IN" sz="1600" dirty="0">
                          <a:latin typeface="Cambria" pitchFamily="18" charset="0"/>
                          <a:ea typeface="Cambria" pitchFamily="18" charset="0"/>
                        </a:rPr>
                        <a:t>Disadvantages</a:t>
                      </a:r>
                    </a:p>
                  </a:txBody>
                  <a:tcPr/>
                </a:tc>
                <a:extLst>
                  <a:ext uri="{0D108BD9-81ED-4DB2-BD59-A6C34878D82A}">
                    <a16:rowId xmlns="" xmlns:a16="http://schemas.microsoft.com/office/drawing/2014/main" val="10000"/>
                  </a:ext>
                </a:extLst>
              </a:tr>
              <a:tr h="2447583">
                <a:tc>
                  <a:txBody>
                    <a:bodyPr/>
                    <a:lstStyle/>
                    <a:p>
                      <a:pPr marL="0" indent="0" algn="just">
                        <a:buFont typeface="+mj-lt"/>
                        <a:buNone/>
                      </a:pPr>
                      <a:r>
                        <a:rPr lang="en-US" sz="1600" dirty="0">
                          <a:latin typeface="Cambria" pitchFamily="18" charset="0"/>
                          <a:ea typeface="Cambria" pitchFamily="18" charset="0"/>
                        </a:rPr>
                        <a:t>ix)Patient similarity analytics for explainable clinical risk prediction </a:t>
                      </a:r>
                      <a:endParaRPr lang="en-GB"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2021</a:t>
                      </a:r>
                    </a:p>
                  </a:txBody>
                  <a:tcPr/>
                </a:tc>
                <a:tc>
                  <a:txBody>
                    <a:bodyPr/>
                    <a:lstStyle/>
                    <a:p>
                      <a:pPr marL="285750" lvl="0" indent="-285750" algn="just">
                        <a:buFont typeface="Arial" pitchFamily="34" charset="0"/>
                        <a:buChar char="•"/>
                      </a:pPr>
                      <a:r>
                        <a:rPr lang="en-US" sz="1600" dirty="0">
                          <a:effectLst/>
                          <a:latin typeface="Cambria" pitchFamily="18" charset="0"/>
                          <a:ea typeface="Cambria" pitchFamily="18" charset="0"/>
                        </a:rPr>
                        <a:t>To develop an explainable and interpretable Clinical Risk Prediction Model (CRPM) by leveraging patient similarity analytics, specifically to improve </a:t>
                      </a:r>
                      <a:r>
                        <a:rPr lang="en-US" sz="1600" dirty="0" err="1">
                          <a:effectLst/>
                          <a:latin typeface="Cambria" pitchFamily="18" charset="0"/>
                          <a:ea typeface="Cambria" pitchFamily="18" charset="0"/>
                        </a:rPr>
                        <a:t>explainability</a:t>
                      </a:r>
                      <a:r>
                        <a:rPr lang="en-US" sz="1600" baseline="0" dirty="0">
                          <a:effectLst/>
                          <a:latin typeface="Cambria" pitchFamily="18" charset="0"/>
                          <a:ea typeface="Cambria" pitchFamily="18" charset="0"/>
                        </a:rPr>
                        <a:t> </a:t>
                      </a:r>
                      <a:r>
                        <a:rPr lang="en-US" sz="1600" dirty="0">
                          <a:effectLst/>
                          <a:latin typeface="Cambria" pitchFamily="18" charset="0"/>
                          <a:ea typeface="Cambria" pitchFamily="18" charset="0"/>
                        </a:rPr>
                        <a:t>and interpretability.</a:t>
                      </a:r>
                    </a:p>
                    <a:p>
                      <a:pPr marL="285750" lvl="0" indent="-285750" algn="just">
                        <a:buFont typeface="Arial" pitchFamily="34" charset="0"/>
                        <a:buChar char="•"/>
                      </a:pPr>
                      <a:r>
                        <a:rPr lang="en-US" sz="1600" dirty="0">
                          <a:effectLst/>
                          <a:latin typeface="Cambria" pitchFamily="18" charset="0"/>
                          <a:ea typeface="Cambria" pitchFamily="18" charset="0"/>
                        </a:rPr>
                        <a:t>To use real-world data from electronic medical records of patients with type-2 diabetes, hypertension, and dyslipidemia in Singapore to develop and validate the patient similarity model​</a:t>
                      </a:r>
                      <a:endParaRPr lang="en-IN" sz="1600" dirty="0">
                        <a:effectLst/>
                        <a:latin typeface="Cambria" pitchFamily="18" charset="0"/>
                        <a:ea typeface="Cambria" pitchFamily="18" charset="0"/>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Incomplete Variable Set</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Static Data Usage</a:t>
                      </a:r>
                      <a:endParaRPr lang="en-IN" sz="1600" kern="1200" dirty="0">
                        <a:solidFill>
                          <a:schemeClr val="dk1"/>
                        </a:solidFill>
                        <a:effectLst/>
                        <a:latin typeface="Cambria" pitchFamily="18" charset="0"/>
                        <a:ea typeface="Cambria" pitchFamily="18" charset="0"/>
                        <a:cs typeface="+mn-cs"/>
                      </a:endParaRPr>
                    </a:p>
                  </a:txBody>
                  <a:tcPr/>
                </a:tc>
                <a:extLst>
                  <a:ext uri="{0D108BD9-81ED-4DB2-BD59-A6C34878D82A}">
                    <a16:rowId xmlns="" xmlns:a16="http://schemas.microsoft.com/office/drawing/2014/main" val="10001"/>
                  </a:ext>
                </a:extLst>
              </a:tr>
              <a:tr h="1368386">
                <a:tc>
                  <a:txBody>
                    <a:bodyPr/>
                    <a:lstStyle/>
                    <a:p>
                      <a:pPr marL="0" indent="0" algn="just">
                        <a:buFont typeface="+mj-lt"/>
                        <a:buNone/>
                      </a:pPr>
                      <a:r>
                        <a:rPr lang="en-IN" sz="1600" dirty="0">
                          <a:latin typeface="Cambria" pitchFamily="18" charset="0"/>
                          <a:ea typeface="Cambria" pitchFamily="18" charset="0"/>
                        </a:rPr>
                        <a:t>x)</a:t>
                      </a:r>
                      <a:r>
                        <a:rPr lang="en-US" sz="1600" dirty="0">
                          <a:latin typeface="Cambria" pitchFamily="18" charset="0"/>
                          <a:ea typeface="Cambria" pitchFamily="18" charset="0"/>
                        </a:rPr>
                        <a:t>A Novel Patient Similarity Network (PSN) Framework Based on Multi-Model Deep Learning for Precision Medicine </a:t>
                      </a:r>
                    </a:p>
                    <a:p>
                      <a:pPr marL="0" indent="0" algn="just">
                        <a:buFont typeface="+mj-lt"/>
                        <a:buNone/>
                      </a:pPr>
                      <a:endParaRPr lang="en-US" sz="1600" dirty="0">
                        <a:latin typeface="Cambria" pitchFamily="18" charset="0"/>
                        <a:ea typeface="Cambria" pitchFamily="18" charset="0"/>
                      </a:endParaRPr>
                    </a:p>
                  </a:txBody>
                  <a:tcPr/>
                </a:tc>
                <a:tc>
                  <a:txBody>
                    <a:bodyPr/>
                    <a:lstStyle/>
                    <a:p>
                      <a:pPr algn="just"/>
                      <a:r>
                        <a:rPr lang="en-IN" sz="1600" dirty="0">
                          <a:latin typeface="Cambria" pitchFamily="18" charset="0"/>
                          <a:ea typeface="Cambria" pitchFamily="18" charset="0"/>
                        </a:rPr>
                        <a:t>2022</a:t>
                      </a: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Utilizes multi-model deep learning to identify similarities among patients. </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This patient similarity network (PSN) approach aims to enhance precision medicine by combining multiple data types, such as clinical records, genetic information, and imaging data.</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Data Heterogeneity and Dimensionality</a:t>
                      </a:r>
                      <a:endParaRPr lang="en-IN" sz="1600" kern="1200" dirty="0">
                        <a:solidFill>
                          <a:schemeClr val="dk1"/>
                        </a:solidFill>
                        <a:effectLst/>
                        <a:latin typeface="Cambria" pitchFamily="18" charset="0"/>
                        <a:ea typeface="Cambria" pitchFamily="18" charset="0"/>
                        <a:cs typeface="+mn-cs"/>
                      </a:endParaRPr>
                    </a:p>
                    <a:p>
                      <a:pPr marL="285750" lvl="0" indent="-285750" algn="just">
                        <a:buFont typeface="Arial" pitchFamily="34" charset="0"/>
                        <a:buChar char="•"/>
                      </a:pPr>
                      <a:r>
                        <a:rPr lang="en-US" sz="1600" kern="1200" dirty="0">
                          <a:solidFill>
                            <a:schemeClr val="dk1"/>
                          </a:solidFill>
                          <a:effectLst/>
                          <a:latin typeface="Cambria" pitchFamily="18" charset="0"/>
                          <a:ea typeface="Cambria" pitchFamily="18" charset="0"/>
                          <a:cs typeface="+mn-cs"/>
                        </a:rPr>
                        <a:t>Limited Availability of Open Datasets</a:t>
                      </a:r>
                      <a:endParaRPr lang="en-IN" sz="1600" kern="1200" dirty="0">
                        <a:solidFill>
                          <a:schemeClr val="dk1"/>
                        </a:solidFill>
                        <a:effectLst/>
                        <a:latin typeface="Cambria" pitchFamily="18" charset="0"/>
                        <a:ea typeface="Cambria" pitchFamily="18" charset="0"/>
                        <a:cs typeface="+mn-cs"/>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4273902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549408563"/>
              </p:ext>
            </p:extLst>
          </p:nvPr>
        </p:nvGraphicFramePr>
        <p:xfrm>
          <a:off x="865664" y="1175320"/>
          <a:ext cx="10658680" cy="4222830"/>
        </p:xfrm>
        <a:graphic>
          <a:graphicData uri="http://schemas.openxmlformats.org/drawingml/2006/table">
            <a:tbl>
              <a:tblPr firstRow="1" bandRow="1">
                <a:tableStyleId>{5C22544A-7EE6-4342-B048-85BDC9FD1C3A}</a:tableStyleId>
              </a:tblPr>
              <a:tblGrid>
                <a:gridCol w="2672193">
                  <a:extLst>
                    <a:ext uri="{9D8B030D-6E8A-4147-A177-3AD203B41FA5}">
                      <a16:colId xmlns="" xmlns:a16="http://schemas.microsoft.com/office/drawing/2014/main" val="20000"/>
                    </a:ext>
                  </a:extLst>
                </a:gridCol>
                <a:gridCol w="1304731">
                  <a:extLst>
                    <a:ext uri="{9D8B030D-6E8A-4147-A177-3AD203B41FA5}">
                      <a16:colId xmlns="" xmlns:a16="http://schemas.microsoft.com/office/drawing/2014/main" val="20001"/>
                    </a:ext>
                  </a:extLst>
                </a:gridCol>
                <a:gridCol w="3713583">
                  <a:extLst>
                    <a:ext uri="{9D8B030D-6E8A-4147-A177-3AD203B41FA5}">
                      <a16:colId xmlns="" xmlns:a16="http://schemas.microsoft.com/office/drawing/2014/main" val="20002"/>
                    </a:ext>
                  </a:extLst>
                </a:gridCol>
                <a:gridCol w="2968173">
                  <a:extLst>
                    <a:ext uri="{9D8B030D-6E8A-4147-A177-3AD203B41FA5}">
                      <a16:colId xmlns="" xmlns:a16="http://schemas.microsoft.com/office/drawing/2014/main" val="20003"/>
                    </a:ext>
                  </a:extLst>
                </a:gridCol>
              </a:tblGrid>
              <a:tr h="382350">
                <a:tc>
                  <a:txBody>
                    <a:bodyPr/>
                    <a:lstStyle/>
                    <a:p>
                      <a:r>
                        <a:rPr lang="en-IN" sz="1600" dirty="0">
                          <a:latin typeface="Cambria" pitchFamily="18" charset="0"/>
                          <a:ea typeface="Cambria" pitchFamily="18" charset="0"/>
                        </a:rPr>
                        <a:t>Research</a:t>
                      </a:r>
                      <a:r>
                        <a:rPr lang="en-IN" sz="1600" baseline="0" dirty="0">
                          <a:latin typeface="Cambria" pitchFamily="18" charset="0"/>
                          <a:ea typeface="Cambria" pitchFamily="18" charset="0"/>
                        </a:rPr>
                        <a:t> Paper </a:t>
                      </a:r>
                      <a:endParaRPr lang="en-IN" sz="1600" dirty="0">
                        <a:latin typeface="Cambria" pitchFamily="18" charset="0"/>
                        <a:ea typeface="Cambria" pitchFamily="18" charset="0"/>
                      </a:endParaRPr>
                    </a:p>
                  </a:txBody>
                  <a:tcPr/>
                </a:tc>
                <a:tc>
                  <a:txBody>
                    <a:bodyPr/>
                    <a:lstStyle/>
                    <a:p>
                      <a:r>
                        <a:rPr lang="en-IN" sz="1600" dirty="0">
                          <a:latin typeface="Cambria" pitchFamily="18" charset="0"/>
                          <a:ea typeface="Cambria" pitchFamily="18" charset="0"/>
                        </a:rPr>
                        <a:t>Year</a:t>
                      </a:r>
                    </a:p>
                  </a:txBody>
                  <a:tcPr/>
                </a:tc>
                <a:tc>
                  <a:txBody>
                    <a:bodyPr/>
                    <a:lstStyle/>
                    <a:p>
                      <a:r>
                        <a:rPr lang="en-IN" sz="1600" dirty="0">
                          <a:latin typeface="Cambria" pitchFamily="18" charset="0"/>
                          <a:ea typeface="Cambria" pitchFamily="18" charset="0"/>
                        </a:rPr>
                        <a:t>Advantages</a:t>
                      </a:r>
                    </a:p>
                  </a:txBody>
                  <a:tcPr/>
                </a:tc>
                <a:tc>
                  <a:txBody>
                    <a:bodyPr/>
                    <a:lstStyle/>
                    <a:p>
                      <a:r>
                        <a:rPr lang="en-IN" sz="1600" dirty="0">
                          <a:latin typeface="Cambria" pitchFamily="18" charset="0"/>
                          <a:ea typeface="Cambria" pitchFamily="18" charset="0"/>
                        </a:rPr>
                        <a:t>Disadvantages</a:t>
                      </a:r>
                    </a:p>
                  </a:txBody>
                  <a:tcPr/>
                </a:tc>
                <a:extLst>
                  <a:ext uri="{0D108BD9-81ED-4DB2-BD59-A6C34878D82A}">
                    <a16:rowId xmlns="" xmlns:a16="http://schemas.microsoft.com/office/drawing/2014/main" val="10000"/>
                  </a:ext>
                </a:extLst>
              </a:tr>
              <a:tr h="1000529">
                <a:tc>
                  <a:txBody>
                    <a:bodyPr/>
                    <a:lstStyle/>
                    <a:p>
                      <a:pPr marL="0" indent="0" algn="l">
                        <a:buFont typeface="+mj-lt"/>
                        <a:buNone/>
                      </a:pPr>
                      <a:r>
                        <a:rPr lang="en-US" sz="1600" dirty="0">
                          <a:latin typeface="Cambria" pitchFamily="18" charset="0"/>
                          <a:ea typeface="Cambria" pitchFamily="18" charset="0"/>
                        </a:rPr>
                        <a:t>xi) Deep Dynamic Patient Similarity Analysis: Model Development and Validation in ICU </a:t>
                      </a:r>
                      <a:endParaRPr lang="en-GB" sz="1600" dirty="0">
                        <a:latin typeface="Cambria" pitchFamily="18" charset="0"/>
                        <a:ea typeface="Cambria" pitchFamily="18" charset="0"/>
                      </a:endParaRPr>
                    </a:p>
                  </a:txBody>
                  <a:tcPr/>
                </a:tc>
                <a:tc>
                  <a:txBody>
                    <a:bodyPr/>
                    <a:lstStyle/>
                    <a:p>
                      <a:r>
                        <a:rPr lang="en-IN" sz="1600" dirty="0">
                          <a:latin typeface="Cambria" pitchFamily="18" charset="0"/>
                          <a:ea typeface="Cambria" pitchFamily="18" charset="0"/>
                        </a:rPr>
                        <a:t>2022</a:t>
                      </a:r>
                    </a:p>
                  </a:txBody>
                  <a:tcPr/>
                </a:tc>
                <a:tc>
                  <a:txBody>
                    <a:bodyPr/>
                    <a:lstStyle/>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Develop a Novel Dynamic Patient Similarity Model</a:t>
                      </a:r>
                      <a:endParaRPr lang="en-IN" sz="1600" kern="1200" dirty="0">
                        <a:solidFill>
                          <a:schemeClr val="dk1"/>
                        </a:solidFill>
                        <a:effectLst/>
                        <a:latin typeface="Cambria" pitchFamily="18" charset="0"/>
                        <a:ea typeface="Cambria" pitchFamily="18" charset="0"/>
                        <a:cs typeface="+mn-cs"/>
                      </a:endParaRPr>
                    </a:p>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Validate Model Using Clinical Tasks</a:t>
                      </a:r>
                      <a:endParaRPr lang="en-IN" sz="1600" kern="1200" dirty="0">
                        <a:solidFill>
                          <a:schemeClr val="dk1"/>
                        </a:solidFill>
                        <a:effectLst/>
                        <a:latin typeface="Cambria" pitchFamily="18" charset="0"/>
                        <a:ea typeface="Cambria" pitchFamily="18" charset="0"/>
                        <a:cs typeface="+mn-cs"/>
                      </a:endParaRPr>
                    </a:p>
                    <a:p>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Limited Clinical Application</a:t>
                      </a:r>
                      <a:endParaRPr lang="en-IN" sz="1600" kern="1200" dirty="0">
                        <a:solidFill>
                          <a:schemeClr val="dk1"/>
                        </a:solidFill>
                        <a:effectLst/>
                        <a:latin typeface="Cambria" pitchFamily="18" charset="0"/>
                        <a:ea typeface="Cambria" pitchFamily="18" charset="0"/>
                        <a:cs typeface="+mn-cs"/>
                      </a:endParaRPr>
                    </a:p>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Computational Complexity</a:t>
                      </a:r>
                      <a:endParaRPr lang="en-IN" sz="1600" kern="1200" dirty="0">
                        <a:solidFill>
                          <a:schemeClr val="dk1"/>
                        </a:solidFill>
                        <a:effectLst/>
                        <a:latin typeface="Cambria" pitchFamily="18" charset="0"/>
                        <a:ea typeface="Cambria" pitchFamily="18" charset="0"/>
                        <a:cs typeface="+mn-cs"/>
                      </a:endParaRPr>
                    </a:p>
                  </a:txBody>
                  <a:tcPr/>
                </a:tc>
                <a:extLst>
                  <a:ext uri="{0D108BD9-81ED-4DB2-BD59-A6C34878D82A}">
                    <a16:rowId xmlns="" xmlns:a16="http://schemas.microsoft.com/office/drawing/2014/main" val="10001"/>
                  </a:ext>
                </a:extLst>
              </a:tr>
              <a:tr h="1724500">
                <a:tc>
                  <a:txBody>
                    <a:bodyPr/>
                    <a:lstStyle/>
                    <a:p>
                      <a:pPr marL="0" indent="0" algn="just">
                        <a:buFont typeface="+mj-lt"/>
                        <a:buNone/>
                      </a:pPr>
                      <a:r>
                        <a:rPr lang="en-IN" sz="1600" dirty="0">
                          <a:latin typeface="Cambria" pitchFamily="18" charset="0"/>
                          <a:ea typeface="Cambria" pitchFamily="18" charset="0"/>
                        </a:rPr>
                        <a:t>xii)</a:t>
                      </a:r>
                      <a:r>
                        <a:rPr lang="en-IN" sz="1600" baseline="0" dirty="0">
                          <a:latin typeface="Cambria" pitchFamily="18" charset="0"/>
                          <a:ea typeface="Cambria" pitchFamily="18" charset="0"/>
                        </a:rPr>
                        <a:t> </a:t>
                      </a:r>
                      <a:r>
                        <a:rPr lang="en-IN" sz="1600" dirty="0">
                          <a:latin typeface="Cambria" pitchFamily="18" charset="0"/>
                          <a:ea typeface="Cambria" pitchFamily="18" charset="0"/>
                        </a:rPr>
                        <a:t>Patient Case Similarity </a:t>
                      </a:r>
                      <a:endParaRPr lang="en-GB" sz="1600" dirty="0">
                        <a:latin typeface="Cambria" pitchFamily="18" charset="0"/>
                        <a:ea typeface="Cambria" pitchFamily="18" charset="0"/>
                      </a:endParaRPr>
                    </a:p>
                    <a:p>
                      <a:pPr marL="0" indent="0" algn="l">
                        <a:buFont typeface="+mj-lt"/>
                        <a:buNone/>
                      </a:pPr>
                      <a:endParaRPr lang="en-US" sz="1600" dirty="0">
                        <a:latin typeface="Cambria" pitchFamily="18" charset="0"/>
                        <a:ea typeface="Cambria" pitchFamily="18" charset="0"/>
                      </a:endParaRPr>
                    </a:p>
                  </a:txBody>
                  <a:tcPr/>
                </a:tc>
                <a:tc>
                  <a:txBody>
                    <a:bodyPr/>
                    <a:lstStyle/>
                    <a:p>
                      <a:r>
                        <a:rPr lang="en-IN" sz="1600" dirty="0">
                          <a:latin typeface="Cambria" pitchFamily="18" charset="0"/>
                          <a:ea typeface="Cambria" pitchFamily="18" charset="0"/>
                        </a:rPr>
                        <a:t>2024</a:t>
                      </a:r>
                    </a:p>
                  </a:txBody>
                  <a:tcPr/>
                </a:tc>
                <a:tc>
                  <a:txBody>
                    <a:bodyPr/>
                    <a:lstStyle/>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Improve healthcare analytics by leveraging data science techniques to enhance diagnostics, treatment recommendations, and patient care outcomes</a:t>
                      </a:r>
                      <a:endParaRPr lang="en-IN" sz="1600" kern="1200" dirty="0">
                        <a:solidFill>
                          <a:schemeClr val="dk1"/>
                        </a:solidFill>
                        <a:effectLst/>
                        <a:latin typeface="Cambria" pitchFamily="18" charset="0"/>
                        <a:ea typeface="Cambria" pitchFamily="18" charset="0"/>
                        <a:cs typeface="+mn-cs"/>
                      </a:endParaRPr>
                    </a:p>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The system utilizes machine learning (ML) and natural language processing (NLP) to identify similarities between patient cases, enabling more personalized, data-driven medical interventions.</a:t>
                      </a:r>
                      <a:endParaRPr lang="en-IN" sz="1600" kern="1200" dirty="0">
                        <a:solidFill>
                          <a:schemeClr val="dk1"/>
                        </a:solidFill>
                        <a:effectLst/>
                        <a:latin typeface="Cambria" pitchFamily="18" charset="0"/>
                        <a:ea typeface="Cambria" pitchFamily="18" charset="0"/>
                        <a:cs typeface="+mn-cs"/>
                      </a:endParaRPr>
                    </a:p>
                  </a:txBody>
                  <a:tcPr/>
                </a:tc>
                <a:tc>
                  <a:txBody>
                    <a:bodyPr/>
                    <a:lstStyle/>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Prescription Recommendation Accuracy</a:t>
                      </a:r>
                      <a:endParaRPr lang="en-IN" sz="1600" kern="1200" dirty="0">
                        <a:solidFill>
                          <a:schemeClr val="dk1"/>
                        </a:solidFill>
                        <a:effectLst/>
                        <a:latin typeface="Cambria" pitchFamily="18" charset="0"/>
                        <a:ea typeface="Cambria" pitchFamily="18" charset="0"/>
                        <a:cs typeface="+mn-cs"/>
                      </a:endParaRPr>
                    </a:p>
                    <a:p>
                      <a:pPr marL="285750" lvl="0" indent="-285750">
                        <a:buFont typeface="Arial" pitchFamily="34" charset="0"/>
                        <a:buChar char="•"/>
                      </a:pPr>
                      <a:r>
                        <a:rPr lang="en-US" sz="1600" kern="1200" dirty="0">
                          <a:solidFill>
                            <a:schemeClr val="dk1"/>
                          </a:solidFill>
                          <a:effectLst/>
                          <a:latin typeface="Cambria" pitchFamily="18" charset="0"/>
                          <a:ea typeface="Cambria" pitchFamily="18" charset="0"/>
                          <a:cs typeface="+mn-cs"/>
                        </a:rPr>
                        <a:t>Scalability Concerns</a:t>
                      </a:r>
                      <a:endParaRPr lang="en-IN" sz="1600" kern="1200" dirty="0">
                        <a:solidFill>
                          <a:schemeClr val="dk1"/>
                        </a:solidFill>
                        <a:effectLst/>
                        <a:latin typeface="Cambria" pitchFamily="18" charset="0"/>
                        <a:ea typeface="Cambria" pitchFamily="18" charset="0"/>
                        <a:cs typeface="+mn-cs"/>
                      </a:endParaRP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1439496116"/>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1678</TotalTime>
  <Words>3440</Words>
  <Application>Microsoft Office PowerPoint</Application>
  <PresentationFormat>Custom</PresentationFormat>
  <Paragraphs>326</Paragraphs>
  <Slides>34</Slides>
  <Notes>2</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Bioinformatics</vt:lpstr>
      <vt:lpstr>PATIENT CASE SIMILARITY</vt:lpstr>
      <vt:lpstr>Introduction</vt:lpstr>
      <vt:lpstr>Hardware/Software components</vt:lpstr>
      <vt:lpstr>Literature Review</vt:lpstr>
      <vt:lpstr>PowerPoint Presentation</vt:lpstr>
      <vt:lpstr>PowerPoint Presentation</vt:lpstr>
      <vt:lpstr>PowerPoint Presentation</vt:lpstr>
      <vt:lpstr>PowerPoint Presentation</vt:lpstr>
      <vt:lpstr>PowerPoint Presentation</vt:lpstr>
      <vt:lpstr>Existing method Drawback</vt:lpstr>
      <vt:lpstr>PowerPoint Presentation</vt:lpstr>
      <vt:lpstr>PowerPoint Presentation</vt:lpstr>
      <vt:lpstr>Objectives</vt:lpstr>
      <vt:lpstr>Proposed Methodology</vt:lpstr>
      <vt:lpstr>PowerPoint Presentation</vt:lpstr>
      <vt:lpstr>PowerPoint Presentation</vt:lpstr>
      <vt:lpstr>PowerPoint Presentation</vt:lpstr>
      <vt:lpstr>PowerPoint Presentation</vt:lpstr>
      <vt:lpstr>PowerPoint Presentation</vt:lpstr>
      <vt:lpstr>PowerPoint Presentation</vt:lpstr>
      <vt:lpstr>Architecture</vt:lpstr>
      <vt:lpstr>PowerPoint Presentation</vt:lpstr>
      <vt:lpstr>Timeline of Project</vt:lpstr>
      <vt:lpstr>Expected Outcomes</vt:lpstr>
      <vt:lpstr>Results</vt:lpstr>
      <vt:lpstr>Conclusion</vt:lpstr>
      <vt:lpstr>Github Link</vt:lpstr>
      <vt:lpstr>References</vt:lpstr>
      <vt:lpstr>Publication Proof</vt:lpstr>
      <vt:lpstr>PowerPoint Presentation</vt:lpstr>
      <vt:lpstr>Plagiarism Check</vt:lpstr>
      <vt:lpstr>PowerPoint Presentation</vt:lpstr>
      <vt:lpstr>Project work mapping with SDG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Dhruv kakde</cp:lastModifiedBy>
  <cp:revision>79</cp:revision>
  <dcterms:created xsi:type="dcterms:W3CDTF">2023-03-16T03:26:27Z</dcterms:created>
  <dcterms:modified xsi:type="dcterms:W3CDTF">2025-01-09T14:10:53Z</dcterms:modified>
</cp:coreProperties>
</file>